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8" r:id="rId3"/>
    <p:sldId id="257"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306" r:id="rId18"/>
    <p:sldId id="272" r:id="rId19"/>
    <p:sldId id="273" r:id="rId20"/>
    <p:sldId id="275" r:id="rId21"/>
    <p:sldId id="276" r:id="rId22"/>
    <p:sldId id="277" r:id="rId23"/>
    <p:sldId id="278" r:id="rId24"/>
    <p:sldId id="279" r:id="rId25"/>
    <p:sldId id="281" r:id="rId26"/>
    <p:sldId id="292" r:id="rId27"/>
    <p:sldId id="282" r:id="rId28"/>
    <p:sldId id="307" r:id="rId29"/>
    <p:sldId id="283" r:id="rId30"/>
    <p:sldId id="293" r:id="rId31"/>
    <p:sldId id="294" r:id="rId32"/>
    <p:sldId id="295" r:id="rId33"/>
    <p:sldId id="296" r:id="rId34"/>
    <p:sldId id="297" r:id="rId35"/>
    <p:sldId id="298" r:id="rId36"/>
    <p:sldId id="299" r:id="rId37"/>
    <p:sldId id="300" r:id="rId38"/>
    <p:sldId id="301" r:id="rId39"/>
    <p:sldId id="303" r:id="rId40"/>
    <p:sldId id="304" r:id="rId41"/>
    <p:sldId id="30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26" autoAdjust="0"/>
    <p:restoredTop sz="94353" autoAdjust="0"/>
  </p:normalViewPr>
  <p:slideViewPr>
    <p:cSldViewPr snapToGrid="0">
      <p:cViewPr varScale="1">
        <p:scale>
          <a:sx n="73" d="100"/>
          <a:sy n="73" d="100"/>
        </p:scale>
        <p:origin x="624"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hdphoto1.wdp>
</file>

<file path=ppt/media/image1.png>
</file>

<file path=ppt/media/image10.png>
</file>

<file path=ppt/media/image11.svg>
</file>

<file path=ppt/media/image12.png>
</file>

<file path=ppt/media/image13.svg>
</file>

<file path=ppt/media/image14.jpeg>
</file>

<file path=ppt/media/image15.jpeg>
</file>

<file path=ppt/media/image16.jpg>
</file>

<file path=ppt/media/image17.jpeg>
</file>

<file path=ppt/media/image18.jpeg>
</file>

<file path=ppt/media/image19.jpg>
</file>

<file path=ppt/media/image2.svg>
</file>

<file path=ppt/media/image20.png>
</file>

<file path=ppt/media/image21.svg>
</file>

<file path=ppt/media/image22.png>
</file>

<file path=ppt/media/image23.png>
</file>

<file path=ppt/media/image24.png>
</file>

<file path=ppt/media/image25.png>
</file>

<file path=ppt/media/image27.tif>
</file>

<file path=ppt/media/image28.tiff>
</file>

<file path=ppt/media/image29.png>
</file>

<file path=ppt/media/image3.png>
</file>

<file path=ppt/media/image30.sv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tiff>
</file>

<file path=ppt/media/image4.svg>
</file>

<file path=ppt/media/image40.tiff>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0CBABF-5E16-4CEC-83D1-DF1D743AEAED}" type="datetimeFigureOut">
              <a:rPr lang="en-GB" smtClean="0"/>
              <a:t>01/05/2020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37D027-FCF8-4275-A192-639547EC055D}" type="slidenum">
              <a:rPr lang="en-GB" smtClean="0"/>
              <a:t>‹#›</a:t>
            </a:fld>
            <a:endParaRPr lang="en-GB"/>
          </a:p>
        </p:txBody>
      </p:sp>
    </p:spTree>
    <p:extLst>
      <p:ext uri="{BB962C8B-B14F-4D97-AF65-F5344CB8AC3E}">
        <p14:creationId xmlns:p14="http://schemas.microsoft.com/office/powerpoint/2010/main" val="2435215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1</a:t>
            </a:fld>
            <a:endParaRPr lang="en-GB"/>
          </a:p>
        </p:txBody>
      </p:sp>
    </p:spTree>
    <p:extLst>
      <p:ext uri="{BB962C8B-B14F-4D97-AF65-F5344CB8AC3E}">
        <p14:creationId xmlns:p14="http://schemas.microsoft.com/office/powerpoint/2010/main" val="3257019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13</a:t>
            </a:fld>
            <a:endParaRPr lang="en-GB"/>
          </a:p>
        </p:txBody>
      </p:sp>
    </p:spTree>
    <p:extLst>
      <p:ext uri="{BB962C8B-B14F-4D97-AF65-F5344CB8AC3E}">
        <p14:creationId xmlns:p14="http://schemas.microsoft.com/office/powerpoint/2010/main" val="401660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24</a:t>
            </a:fld>
            <a:endParaRPr lang="en-GB"/>
          </a:p>
        </p:txBody>
      </p:sp>
    </p:spTree>
    <p:extLst>
      <p:ext uri="{BB962C8B-B14F-4D97-AF65-F5344CB8AC3E}">
        <p14:creationId xmlns:p14="http://schemas.microsoft.com/office/powerpoint/2010/main" val="27415128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33</a:t>
            </a:fld>
            <a:endParaRPr lang="en-GB"/>
          </a:p>
        </p:txBody>
      </p:sp>
    </p:spTree>
    <p:extLst>
      <p:ext uri="{BB962C8B-B14F-4D97-AF65-F5344CB8AC3E}">
        <p14:creationId xmlns:p14="http://schemas.microsoft.com/office/powerpoint/2010/main" val="4094837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34</a:t>
            </a:fld>
            <a:endParaRPr lang="en-GB"/>
          </a:p>
        </p:txBody>
      </p:sp>
    </p:spTree>
    <p:extLst>
      <p:ext uri="{BB962C8B-B14F-4D97-AF65-F5344CB8AC3E}">
        <p14:creationId xmlns:p14="http://schemas.microsoft.com/office/powerpoint/2010/main" val="308909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35</a:t>
            </a:fld>
            <a:endParaRPr lang="en-GB"/>
          </a:p>
        </p:txBody>
      </p:sp>
    </p:spTree>
    <p:extLst>
      <p:ext uri="{BB962C8B-B14F-4D97-AF65-F5344CB8AC3E}">
        <p14:creationId xmlns:p14="http://schemas.microsoft.com/office/powerpoint/2010/main" val="3230910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36</a:t>
            </a:fld>
            <a:endParaRPr lang="en-GB"/>
          </a:p>
        </p:txBody>
      </p:sp>
    </p:spTree>
    <p:extLst>
      <p:ext uri="{BB962C8B-B14F-4D97-AF65-F5344CB8AC3E}">
        <p14:creationId xmlns:p14="http://schemas.microsoft.com/office/powerpoint/2010/main" val="1788308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37</a:t>
            </a:fld>
            <a:endParaRPr lang="en-GB"/>
          </a:p>
        </p:txBody>
      </p:sp>
    </p:spTree>
    <p:extLst>
      <p:ext uri="{BB962C8B-B14F-4D97-AF65-F5344CB8AC3E}">
        <p14:creationId xmlns:p14="http://schemas.microsoft.com/office/powerpoint/2010/main" val="3847531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38</a:t>
            </a:fld>
            <a:endParaRPr lang="en-GB"/>
          </a:p>
        </p:txBody>
      </p:sp>
    </p:spTree>
    <p:extLst>
      <p:ext uri="{BB962C8B-B14F-4D97-AF65-F5344CB8AC3E}">
        <p14:creationId xmlns:p14="http://schemas.microsoft.com/office/powerpoint/2010/main" val="411992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065E8-8C32-4348-BF40-8BF503CEDE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1C96FBC-AE9E-40A3-858C-0F635AB29F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1DB4E50-419C-4495-9282-B13D7D3ABD89}"/>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B5AAB8E8-2582-44B2-8B99-591FE65678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6C4700-5E3A-4251-AAFE-274B51537327}"/>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615039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DE629-FCB8-4478-890E-5C727F28169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2E709ED-9FDD-4FCB-82E1-F7DEB3AB22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657611-FB4D-404F-9815-050DF4B412CD}"/>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E573505F-C19E-4B28-A1F1-5E1E183BEC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3D45E5-2C8A-4E95-B4F4-92BC98C6DA83}"/>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05632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C40E3D-D888-4FA8-B0FB-88BDE21C67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71FEF38-4B3C-47C3-9BC2-56466DCEDD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0721438-FDD0-4B09-80F5-899AE2882330}"/>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F29354B3-3D47-441A-86DE-E38A8EE2B5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28A3A3-07F7-46AB-A2BB-B7F610374B04}"/>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59343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ACDB-FA79-40F2-B32C-08EB3BA707B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93F6DA-A8A3-4BC8-9DBA-3842A086EB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57E68C6-F3C2-4768-914F-4E8C847A92DF}"/>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909E8F37-419D-4ACD-9024-8F49C6A4D3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FBEDF3-FD46-4807-B5ED-EAEB2CFE86BC}"/>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1067322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EA78-F47C-4A7D-90B5-9D37B5A17A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F8AB4A0-1BAE-4F52-B6CF-433AEEBF02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7AB94C-8D08-4B0A-A057-E9141E42843D}"/>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C23961B3-7AE2-49EA-A550-0CD48791227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31C30-8913-48F8-B7A5-0F2C4BD9E18F}"/>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170380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E9A6-3399-433E-9C5C-0BA83A3D29C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5202805-A695-453B-9DF9-F706D60E7D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CA78B69-1C49-466F-AF37-9670844951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5E284BC-AC48-47FB-93FE-F443DFC4D782}"/>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6" name="Footer Placeholder 5">
            <a:extLst>
              <a:ext uri="{FF2B5EF4-FFF2-40B4-BE49-F238E27FC236}">
                <a16:creationId xmlns:a16="http://schemas.microsoft.com/office/drawing/2014/main" id="{C0E39D92-0D1F-4153-976D-F417BD0345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6FAE03A-8E17-45F1-9519-0FB55B7FD0B6}"/>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3005691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8C04E-EB02-4B08-AF32-D0D48F2CB51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0CB9A03-E4D1-4A59-934D-15B4F0FA6E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5682E2-1296-4242-9D78-2CE9D96C71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75D652-2364-4816-B756-F6F9B9EB1A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4AD223-6563-40DD-88DA-51B465AC13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EE4187A-38BC-4CF6-ADCF-5B9B59804805}"/>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8" name="Footer Placeholder 7">
            <a:extLst>
              <a:ext uri="{FF2B5EF4-FFF2-40B4-BE49-F238E27FC236}">
                <a16:creationId xmlns:a16="http://schemas.microsoft.com/office/drawing/2014/main" id="{5B7150E6-9B32-4E63-821E-385F3EA2396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BBB062D-1737-49A4-A9FA-BBB98CB74D7A}"/>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689184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F12B0-87DD-4EDE-AA06-F66D054ABC8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023E18D-C52E-47BB-BE7B-F5C0C16C5A10}"/>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4" name="Footer Placeholder 3">
            <a:extLst>
              <a:ext uri="{FF2B5EF4-FFF2-40B4-BE49-F238E27FC236}">
                <a16:creationId xmlns:a16="http://schemas.microsoft.com/office/drawing/2014/main" id="{12ABE847-E795-4394-91AA-C64FE7417A2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9C18B8D-D585-447F-BE7D-5D6E2D2831B3}"/>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766611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DB5AF6-4989-43FA-B1D5-DC369FB340CA}"/>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3" name="Footer Placeholder 2">
            <a:extLst>
              <a:ext uri="{FF2B5EF4-FFF2-40B4-BE49-F238E27FC236}">
                <a16:creationId xmlns:a16="http://schemas.microsoft.com/office/drawing/2014/main" id="{0DC35DDA-57BA-473E-9B5F-95D59493D42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E12939C-3F89-4232-A2F0-3F15530C8DFD}"/>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3759930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984D-5056-4EA7-AF94-0D0900051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BF23344-319E-4E8C-9283-E1E9CE2DB2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F8A6CD-34D0-4BC9-B045-BEC989A1A0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CC42CC-8B2F-46E8-8E7E-E360BD65DAAF}"/>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6" name="Footer Placeholder 5">
            <a:extLst>
              <a:ext uri="{FF2B5EF4-FFF2-40B4-BE49-F238E27FC236}">
                <a16:creationId xmlns:a16="http://schemas.microsoft.com/office/drawing/2014/main" id="{FF97C9A1-97F5-489F-B4D7-674D9822B8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30E806C-3255-4CA2-8C4F-E7498F19F71B}"/>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082124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BAAB3-9C45-468E-A5C1-1218D6AF0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12A5D5E-D145-4E22-ADCB-419694C126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FE7A231-6A2E-4EB7-A4CB-CD5E6281E5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0F59FB-E35D-4208-ACCC-1D9836CF8D9F}"/>
              </a:ext>
            </a:extLst>
          </p:cNvPr>
          <p:cNvSpPr>
            <a:spLocks noGrp="1"/>
          </p:cNvSpPr>
          <p:nvPr>
            <p:ph type="dt" sz="half" idx="10"/>
          </p:nvPr>
        </p:nvSpPr>
        <p:spPr/>
        <p:txBody>
          <a:bodyPr/>
          <a:lstStyle/>
          <a:p>
            <a:fld id="{C143D01A-B5AE-4B4A-BCDD-5FD860D75AAB}" type="datetimeFigureOut">
              <a:rPr lang="en-GB" smtClean="0"/>
              <a:t>01/05/2020</a:t>
            </a:fld>
            <a:endParaRPr lang="en-GB"/>
          </a:p>
        </p:txBody>
      </p:sp>
      <p:sp>
        <p:nvSpPr>
          <p:cNvPr id="6" name="Footer Placeholder 5">
            <a:extLst>
              <a:ext uri="{FF2B5EF4-FFF2-40B4-BE49-F238E27FC236}">
                <a16:creationId xmlns:a16="http://schemas.microsoft.com/office/drawing/2014/main" id="{E05A215A-ED37-4DBE-9D0F-2F8E4BB4F2C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687FFF-7B80-4FD8-BD95-C76A6D5E1221}"/>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176993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FE77B0-AB9F-4C24-B062-C134533BE4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6826C73-56BF-48C1-9075-85950F1C0C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1655A10-AA69-48E9-9DAB-EEEE31E10C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43D01A-B5AE-4B4A-BCDD-5FD860D75AAB}" type="datetimeFigureOut">
              <a:rPr lang="en-GB" smtClean="0"/>
              <a:t>01/05/2020</a:t>
            </a:fld>
            <a:endParaRPr lang="en-GB"/>
          </a:p>
        </p:txBody>
      </p:sp>
      <p:sp>
        <p:nvSpPr>
          <p:cNvPr id="5" name="Footer Placeholder 4">
            <a:extLst>
              <a:ext uri="{FF2B5EF4-FFF2-40B4-BE49-F238E27FC236}">
                <a16:creationId xmlns:a16="http://schemas.microsoft.com/office/drawing/2014/main" id="{31FBFA01-78C4-4714-93C8-D91A6F798B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F09176F-062D-43EE-BB3F-EE4DC4A7E6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B60716-4899-45C6-A34B-D2179A8C4B70}" type="slidenum">
              <a:rPr lang="en-GB" smtClean="0"/>
              <a:t>‹#›</a:t>
            </a:fld>
            <a:endParaRPr lang="en-GB"/>
          </a:p>
        </p:txBody>
      </p:sp>
    </p:spTree>
    <p:extLst>
      <p:ext uri="{BB962C8B-B14F-4D97-AF65-F5344CB8AC3E}">
        <p14:creationId xmlns:p14="http://schemas.microsoft.com/office/powerpoint/2010/main" val="652066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CSHoggard/-workshopjapan2020"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8.tiff"/><Relationship Id="rId5" Type="http://schemas.openxmlformats.org/officeDocument/2006/relationships/image" Target="../media/image27.tif"/><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osf.io/en5d2/" TargetMode="External"/><Relationship Id="rId4" Type="http://schemas.openxmlformats.org/officeDocument/2006/relationships/hyperlink" Target="http://www.archaeology.dk/16738/Nr.%2040%20-%202019"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1D2B63-3F91-4B1A-A7DF-ADE58B88A8E5}"/>
              </a:ext>
            </a:extLst>
          </p:cNvPr>
          <p:cNvSpPr txBox="1"/>
          <p:nvPr/>
        </p:nvSpPr>
        <p:spPr>
          <a:xfrm>
            <a:off x="437335" y="5541045"/>
            <a:ext cx="7265130" cy="461665"/>
          </a:xfrm>
          <a:prstGeom prst="rect">
            <a:avLst/>
          </a:prstGeom>
          <a:noFill/>
        </p:spPr>
        <p:txBody>
          <a:bodyPr wrap="square" rtlCol="0">
            <a:spAutoFit/>
          </a:bodyPr>
          <a:lstStyle/>
          <a:p>
            <a:r>
              <a:rPr lang="en-GB" sz="2400" dirty="0">
                <a:solidFill>
                  <a:srgbClr val="008080"/>
                </a:solidFill>
                <a:latin typeface="Lato" panose="020F0502020204030203" pitchFamily="34" charset="0"/>
                <a:cs typeface="Quire Sans" panose="020B0502040400020003" pitchFamily="34" charset="0"/>
              </a:rPr>
              <a:t>Dr Christian Steven Hoggard </a:t>
            </a:r>
            <a:r>
              <a:rPr lang="en-GB" sz="2000" dirty="0">
                <a:solidFill>
                  <a:schemeClr val="bg2">
                    <a:lumMod val="50000"/>
                  </a:schemeClr>
                </a:solidFill>
                <a:latin typeface="Lato Light" panose="020F0302020204030203" pitchFamily="34" charset="0"/>
                <a:cs typeface="Quire Sans" panose="020B0502040400020003" pitchFamily="34" charset="0"/>
              </a:rPr>
              <a:t>(University of Southampton)</a:t>
            </a:r>
          </a:p>
        </p:txBody>
      </p:sp>
      <p:pic>
        <p:nvPicPr>
          <p:cNvPr id="6" name="Graphic 5">
            <a:extLst>
              <a:ext uri="{FF2B5EF4-FFF2-40B4-BE49-F238E27FC236}">
                <a16:creationId xmlns:a16="http://schemas.microsoft.com/office/drawing/2014/main" id="{54335221-E8FF-4208-8052-0E4D00F295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1838" y="6201804"/>
            <a:ext cx="339634" cy="339634"/>
          </a:xfrm>
          <a:prstGeom prst="rect">
            <a:avLst/>
          </a:prstGeom>
        </p:spPr>
      </p:pic>
      <p:sp>
        <p:nvSpPr>
          <p:cNvPr id="7" name="TextBox 6">
            <a:extLst>
              <a:ext uri="{FF2B5EF4-FFF2-40B4-BE49-F238E27FC236}">
                <a16:creationId xmlns:a16="http://schemas.microsoft.com/office/drawing/2014/main" id="{FD960F7D-FDFE-4EE6-8B8B-9CB882351771}"/>
              </a:ext>
            </a:extLst>
          </p:cNvPr>
          <p:cNvSpPr txBox="1"/>
          <p:nvPr/>
        </p:nvSpPr>
        <p:spPr>
          <a:xfrm>
            <a:off x="1409729" y="6168859"/>
            <a:ext cx="1366080" cy="369332"/>
          </a:xfrm>
          <a:prstGeom prst="rect">
            <a:avLst/>
          </a:prstGeom>
          <a:noFill/>
        </p:spPr>
        <p:txBody>
          <a:bodyPr wrap="none" rtlCol="0">
            <a:spAutoFit/>
          </a:bodyPr>
          <a:lstStyle/>
          <a:p>
            <a:r>
              <a:rPr lang="en-GB" dirty="0">
                <a:solidFill>
                  <a:schemeClr val="bg2">
                    <a:lumMod val="50000"/>
                  </a:schemeClr>
                </a:solidFill>
                <a:latin typeface="Lato Light" panose="020F0302020204030203" pitchFamily="34" charset="0"/>
              </a:rPr>
              <a:t>CSHoggard</a:t>
            </a:r>
            <a:endParaRPr lang="en-GB" sz="2000" dirty="0">
              <a:solidFill>
                <a:schemeClr val="bg2">
                  <a:lumMod val="50000"/>
                </a:schemeClr>
              </a:solidFill>
              <a:latin typeface="Lato Light" panose="020F0302020204030203" pitchFamily="34" charset="0"/>
            </a:endParaRPr>
          </a:p>
        </p:txBody>
      </p:sp>
      <p:pic>
        <p:nvPicPr>
          <p:cNvPr id="8" name="Graphic 7">
            <a:extLst>
              <a:ext uri="{FF2B5EF4-FFF2-40B4-BE49-F238E27FC236}">
                <a16:creationId xmlns:a16="http://schemas.microsoft.com/office/drawing/2014/main" id="{B294F7CA-018A-4279-8712-E7C38093DD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81983" y="6111625"/>
            <a:ext cx="413657" cy="472751"/>
          </a:xfrm>
          <a:prstGeom prst="rect">
            <a:avLst/>
          </a:prstGeom>
        </p:spPr>
      </p:pic>
      <p:sp>
        <p:nvSpPr>
          <p:cNvPr id="9" name="TextBox 8">
            <a:extLst>
              <a:ext uri="{FF2B5EF4-FFF2-40B4-BE49-F238E27FC236}">
                <a16:creationId xmlns:a16="http://schemas.microsoft.com/office/drawing/2014/main" id="{F301D9AF-9E93-4B89-9464-D3FE30A97BB1}"/>
              </a:ext>
            </a:extLst>
          </p:cNvPr>
          <p:cNvSpPr txBox="1"/>
          <p:nvPr/>
        </p:nvSpPr>
        <p:spPr>
          <a:xfrm>
            <a:off x="437335" y="3595148"/>
            <a:ext cx="10041531" cy="1015663"/>
          </a:xfrm>
          <a:prstGeom prst="rect">
            <a:avLst/>
          </a:prstGeom>
          <a:noFill/>
        </p:spPr>
        <p:txBody>
          <a:bodyPr wrap="none" rtlCol="0">
            <a:spAutoFit/>
          </a:bodyPr>
          <a:lstStyle/>
          <a:p>
            <a:r>
              <a:rPr lang="en-GB" sz="4000" dirty="0">
                <a:solidFill>
                  <a:srgbClr val="008080"/>
                </a:solidFill>
                <a:latin typeface="Lato" panose="020F0502020204030203" pitchFamily="34" charset="0"/>
                <a:cs typeface="Quire Sans" panose="020B0502040204020203" pitchFamily="34" charset="0"/>
              </a:rPr>
              <a:t>Geometric Morphometrics and Archaeology</a:t>
            </a:r>
          </a:p>
          <a:p>
            <a:r>
              <a:rPr lang="en-GB" sz="2000" dirty="0">
                <a:solidFill>
                  <a:schemeClr val="bg2">
                    <a:lumMod val="50000"/>
                  </a:schemeClr>
                </a:solidFill>
                <a:latin typeface="Lato Light" panose="020F0302020204030203" pitchFamily="34" charset="0"/>
                <a:cs typeface="Quire Sans" panose="020B0502040204020203" pitchFamily="34" charset="0"/>
              </a:rPr>
              <a:t>(Workshop One)</a:t>
            </a:r>
          </a:p>
        </p:txBody>
      </p:sp>
      <p:sp>
        <p:nvSpPr>
          <p:cNvPr id="10" name="TextBox 9">
            <a:extLst>
              <a:ext uri="{FF2B5EF4-FFF2-40B4-BE49-F238E27FC236}">
                <a16:creationId xmlns:a16="http://schemas.microsoft.com/office/drawing/2014/main" id="{908841BC-8CFD-491C-97EE-2962B80E13CD}"/>
              </a:ext>
            </a:extLst>
          </p:cNvPr>
          <p:cNvSpPr txBox="1"/>
          <p:nvPr/>
        </p:nvSpPr>
        <p:spPr>
          <a:xfrm>
            <a:off x="9819350" y="6215044"/>
            <a:ext cx="2266967" cy="369332"/>
          </a:xfrm>
          <a:prstGeom prst="rect">
            <a:avLst/>
          </a:prstGeom>
          <a:noFill/>
        </p:spPr>
        <p:txBody>
          <a:bodyPr wrap="none" rtlCol="0">
            <a:spAutoFit/>
          </a:bodyPr>
          <a:lstStyle/>
          <a:p>
            <a:r>
              <a:rPr lang="en-GB" dirty="0">
                <a:solidFill>
                  <a:schemeClr val="bg2">
                    <a:lumMod val="50000"/>
                  </a:schemeClr>
                </a:solidFill>
                <a:latin typeface="Lato Light" panose="020F0302020204030203" pitchFamily="34" charset="0"/>
              </a:rPr>
              <a:t>#</a:t>
            </a:r>
            <a:r>
              <a:rPr lang="en-GB" dirty="0" err="1">
                <a:solidFill>
                  <a:schemeClr val="bg2">
                    <a:lumMod val="50000"/>
                  </a:schemeClr>
                </a:solidFill>
                <a:latin typeface="Lato Light" panose="020F0302020204030203" pitchFamily="34" charset="0"/>
              </a:rPr>
              <a:t>StayHomeButStudy</a:t>
            </a:r>
            <a:endParaRPr lang="en-GB" sz="2000" dirty="0">
              <a:solidFill>
                <a:schemeClr val="bg2">
                  <a:lumMod val="50000"/>
                </a:schemeClr>
              </a:solidFill>
              <a:latin typeface="Lato Light" panose="020F0302020204030203" pitchFamily="34" charset="0"/>
            </a:endParaRPr>
          </a:p>
        </p:txBody>
      </p:sp>
      <p:cxnSp>
        <p:nvCxnSpPr>
          <p:cNvPr id="11" name="Straight Connector 10">
            <a:extLst>
              <a:ext uri="{FF2B5EF4-FFF2-40B4-BE49-F238E27FC236}">
                <a16:creationId xmlns:a16="http://schemas.microsoft.com/office/drawing/2014/main" id="{054A81A1-73B9-4ED4-8CB3-A5AF8412B188}"/>
              </a:ext>
            </a:extLst>
          </p:cNvPr>
          <p:cNvCxnSpPr>
            <a:cxnSpLocks/>
          </p:cNvCxnSpPr>
          <p:nvPr/>
        </p:nvCxnSpPr>
        <p:spPr>
          <a:xfrm rot="10800000" flipV="1">
            <a:off x="11698330" y="968339"/>
            <a:ext cx="1268370" cy="1584310"/>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EE59059-0183-4582-99A8-505A62205BA2}"/>
              </a:ext>
            </a:extLst>
          </p:cNvPr>
          <p:cNvCxnSpPr>
            <a:cxnSpLocks/>
          </p:cNvCxnSpPr>
          <p:nvPr/>
        </p:nvCxnSpPr>
        <p:spPr>
          <a:xfrm rot="10800000" flipH="1" flipV="1">
            <a:off x="10401300" y="-615969"/>
            <a:ext cx="1282699" cy="3168618"/>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B09E39C-7A86-4C89-AF51-7AA4DD307187}"/>
              </a:ext>
            </a:extLst>
          </p:cNvPr>
          <p:cNvCxnSpPr>
            <a:cxnSpLocks/>
          </p:cNvCxnSpPr>
          <p:nvPr/>
        </p:nvCxnSpPr>
        <p:spPr>
          <a:xfrm rot="10800000" flipV="1">
            <a:off x="8763000" y="-746598"/>
            <a:ext cx="1623969" cy="984218"/>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8F3B4B2-7ECA-4B37-AFCA-00804E605506}"/>
              </a:ext>
            </a:extLst>
          </p:cNvPr>
          <p:cNvCxnSpPr>
            <a:cxnSpLocks/>
          </p:cNvCxnSpPr>
          <p:nvPr/>
        </p:nvCxnSpPr>
        <p:spPr>
          <a:xfrm rot="10800000">
            <a:off x="8763000" y="368249"/>
            <a:ext cx="2921000" cy="2184400"/>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4A0A5B4-691B-4C6D-AD3D-166FDFE8D6A3}"/>
              </a:ext>
            </a:extLst>
          </p:cNvPr>
          <p:cNvSpPr/>
          <p:nvPr/>
        </p:nvSpPr>
        <p:spPr>
          <a:xfrm rot="10800000">
            <a:off x="11480800" y="2349449"/>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9E25DDAD-781D-4ED2-B4F9-16696916B685}"/>
              </a:ext>
            </a:extLst>
          </p:cNvPr>
          <p:cNvSpPr/>
          <p:nvPr/>
        </p:nvSpPr>
        <p:spPr>
          <a:xfrm rot="10800000">
            <a:off x="8559800" y="165049"/>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テキスト ボックス 1">
            <a:extLst>
              <a:ext uri="{FF2B5EF4-FFF2-40B4-BE49-F238E27FC236}">
                <a16:creationId xmlns:a16="http://schemas.microsoft.com/office/drawing/2014/main" id="{F43AE3E6-ECB8-45B8-9DD9-031C928954CF}"/>
              </a:ext>
            </a:extLst>
          </p:cNvPr>
          <p:cNvSpPr txBox="1"/>
          <p:nvPr/>
        </p:nvSpPr>
        <p:spPr>
          <a:xfrm>
            <a:off x="437335" y="3024568"/>
            <a:ext cx="4493538" cy="461665"/>
          </a:xfrm>
          <a:prstGeom prst="rect">
            <a:avLst/>
          </a:prstGeom>
          <a:noFill/>
        </p:spPr>
        <p:txBody>
          <a:bodyPr wrap="none" rtlCol="0">
            <a:spAutoFit/>
          </a:bodyPr>
          <a:lstStyle/>
          <a:p>
            <a:r>
              <a:rPr kumimoji="1" lang="ja-JP" altLang="en-US" sz="2400" dirty="0">
                <a:solidFill>
                  <a:srgbClr val="008080"/>
                </a:solidFill>
                <a:latin typeface="HG丸ｺﾞｼｯｸM-PRO" panose="020F0600000000000000" pitchFamily="50" charset="-128"/>
                <a:ea typeface="HG丸ｺﾞｼｯｸM-PRO" panose="020F0600000000000000" pitchFamily="50" charset="-128"/>
              </a:rPr>
              <a:t>考古学における幾何形態測定学</a:t>
            </a:r>
          </a:p>
        </p:txBody>
      </p:sp>
    </p:spTree>
    <p:extLst>
      <p:ext uri="{BB962C8B-B14F-4D97-AF65-F5344CB8AC3E}">
        <p14:creationId xmlns:p14="http://schemas.microsoft.com/office/powerpoint/2010/main" val="3810582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91F2DB-E117-4B92-9E1C-F811A2E77C3E}"/>
              </a:ext>
            </a:extLst>
          </p:cNvPr>
          <p:cNvSpPr/>
          <p:nvPr/>
        </p:nvSpPr>
        <p:spPr>
          <a:xfrm>
            <a:off x="6112327" y="0"/>
            <a:ext cx="6096001"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355FF419-E9D5-49CD-AC66-B4ECEF6DF22E}"/>
              </a:ext>
            </a:extLst>
          </p:cNvPr>
          <p:cNvSpPr>
            <a:spLocks noGrp="1"/>
          </p:cNvSpPr>
          <p:nvPr>
            <p:ph type="title"/>
          </p:nvPr>
        </p:nvSpPr>
        <p:spPr>
          <a:xfrm>
            <a:off x="838200" y="365125"/>
            <a:ext cx="4386943" cy="1325563"/>
          </a:xfrm>
        </p:spPr>
        <p:txBody>
          <a:bodyPr>
            <a:normAutofit/>
          </a:bodyPr>
          <a:lstStyle/>
          <a:p>
            <a:pPr algn="ctr"/>
            <a:r>
              <a:rPr lang="en-GB" sz="3200" b="1" dirty="0">
                <a:solidFill>
                  <a:srgbClr val="008080"/>
                </a:solidFill>
                <a:latin typeface="Lato" panose="020F0502020204030203" pitchFamily="34" charset="0"/>
              </a:rPr>
              <a:t>GMM advantages</a:t>
            </a:r>
          </a:p>
        </p:txBody>
      </p:sp>
      <p:sp>
        <p:nvSpPr>
          <p:cNvPr id="6" name="Title 1">
            <a:extLst>
              <a:ext uri="{FF2B5EF4-FFF2-40B4-BE49-F238E27FC236}">
                <a16:creationId xmlns:a16="http://schemas.microsoft.com/office/drawing/2014/main" id="{7D29A074-5FF8-440C-8C1F-8D2B196F5496}"/>
              </a:ext>
            </a:extLst>
          </p:cNvPr>
          <p:cNvSpPr txBox="1">
            <a:spLocks/>
          </p:cNvSpPr>
          <p:nvPr/>
        </p:nvSpPr>
        <p:spPr>
          <a:xfrm>
            <a:off x="6966857" y="365125"/>
            <a:ext cx="438694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200" b="1" dirty="0">
                <a:solidFill>
                  <a:schemeClr val="bg1"/>
                </a:solidFill>
                <a:latin typeface="Lato" panose="020F0502020204030203" pitchFamily="34" charset="0"/>
              </a:rPr>
              <a:t>GMM disadvantages</a:t>
            </a:r>
          </a:p>
        </p:txBody>
      </p:sp>
      <p:sp>
        <p:nvSpPr>
          <p:cNvPr id="11" name="TextBox 10">
            <a:extLst>
              <a:ext uri="{FF2B5EF4-FFF2-40B4-BE49-F238E27FC236}">
                <a16:creationId xmlns:a16="http://schemas.microsoft.com/office/drawing/2014/main" id="{D0D2712C-0255-496A-AEC2-B3F923FB4388}"/>
              </a:ext>
            </a:extLst>
          </p:cNvPr>
          <p:cNvSpPr txBox="1"/>
          <p:nvPr/>
        </p:nvSpPr>
        <p:spPr>
          <a:xfrm>
            <a:off x="0" y="2139930"/>
            <a:ext cx="6096001" cy="3905685"/>
          </a:xfrm>
          <a:prstGeom prst="rect">
            <a:avLst/>
          </a:prstGeom>
          <a:noFill/>
        </p:spPr>
        <p:txBody>
          <a:bodyPr wrap="square" rtlCol="0">
            <a:spAutoFit/>
          </a:bodyPr>
          <a:lstStyle/>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Powerful method of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documenting shape change</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Less information is lost in comparison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to traditional measurements</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Can easily be collected from a variety of methods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(e.g. photographs and 3D models)</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Abstraction and registration method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permits an analysis of exclusively shape</a:t>
            </a:r>
          </a:p>
        </p:txBody>
      </p:sp>
      <p:sp>
        <p:nvSpPr>
          <p:cNvPr id="12" name="TextBox 11">
            <a:extLst>
              <a:ext uri="{FF2B5EF4-FFF2-40B4-BE49-F238E27FC236}">
                <a16:creationId xmlns:a16="http://schemas.microsoft.com/office/drawing/2014/main" id="{7A4E8434-98DA-469E-B944-E11B20B65618}"/>
              </a:ext>
            </a:extLst>
          </p:cNvPr>
          <p:cNvSpPr txBox="1"/>
          <p:nvPr/>
        </p:nvSpPr>
        <p:spPr>
          <a:xfrm>
            <a:off x="6096000" y="2139930"/>
            <a:ext cx="6096001" cy="2074414"/>
          </a:xfrm>
          <a:prstGeom prst="rect">
            <a:avLst/>
          </a:prstGeom>
          <a:noFill/>
        </p:spPr>
        <p:txBody>
          <a:bodyPr wrap="square" rtlCol="0">
            <a:spAutoFit/>
          </a:bodyPr>
          <a:lstStyle/>
          <a:p>
            <a:pPr marL="432000" lvl="1" algn="ctr" fontAlgn="base">
              <a:lnSpc>
                <a:spcPct val="99000"/>
              </a:lnSpc>
              <a:spcBef>
                <a:spcPts val="600"/>
              </a:spcBef>
              <a:spcAft>
                <a:spcPct val="0"/>
              </a:spcAft>
              <a:buClr>
                <a:srgbClr val="000000"/>
              </a:buClr>
              <a:buSzPct val="100000"/>
            </a:pPr>
            <a:r>
              <a:rPr lang="en-GB" sz="2000" kern="0" dirty="0">
                <a:solidFill>
                  <a:schemeClr val="bg1"/>
                </a:solidFill>
                <a:latin typeface="Lato" panose="020F0502020204030203" pitchFamily="34" charset="0"/>
              </a:rPr>
              <a:t>Size is often removed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which may be of biological importance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(can be reintegrated)</a:t>
            </a:r>
          </a:p>
          <a:p>
            <a:pPr marL="432000" lvl="1" algn="ctr" fontAlgn="base">
              <a:lnSpc>
                <a:spcPct val="99000"/>
              </a:lnSpc>
              <a:spcBef>
                <a:spcPts val="600"/>
              </a:spcBef>
              <a:spcAft>
                <a:spcPct val="0"/>
              </a:spcAft>
              <a:buClr>
                <a:srgbClr val="000000"/>
              </a:buClr>
              <a:buSzPct val="100000"/>
            </a:pPr>
            <a:endParaRPr lang="en-GB" sz="2000" kern="0" dirty="0">
              <a:solidFill>
                <a:schemeClr val="bg1"/>
              </a:solidFill>
              <a:latin typeface="Lato" panose="020F0502020204030203" pitchFamily="34" charset="0"/>
            </a:endParaRPr>
          </a:p>
          <a:p>
            <a:pPr marL="432000" lvl="1" algn="ctr" fontAlgn="base">
              <a:lnSpc>
                <a:spcPct val="99000"/>
              </a:lnSpc>
              <a:spcBef>
                <a:spcPts val="600"/>
              </a:spcBef>
              <a:spcAft>
                <a:spcPct val="0"/>
              </a:spcAft>
              <a:buClr>
                <a:srgbClr val="000000"/>
              </a:buClr>
              <a:buSzPct val="100000"/>
            </a:pPr>
            <a:r>
              <a:rPr lang="en-GB" sz="2000" kern="0" dirty="0">
                <a:solidFill>
                  <a:schemeClr val="bg1"/>
                </a:solidFill>
                <a:latin typeface="Lato" panose="020F0502020204030203" pitchFamily="34" charset="0"/>
              </a:rPr>
              <a:t>Skill competency: often requires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specific technical software and knowledge</a:t>
            </a:r>
          </a:p>
        </p:txBody>
      </p:sp>
    </p:spTree>
    <p:extLst>
      <p:ext uri="{BB962C8B-B14F-4D97-AF65-F5344CB8AC3E}">
        <p14:creationId xmlns:p14="http://schemas.microsoft.com/office/powerpoint/2010/main" val="3282436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CEB949-06F2-4E09-AA68-76EF1F59F9B5}"/>
              </a:ext>
            </a:extLst>
          </p:cNvPr>
          <p:cNvSpPr/>
          <p:nvPr/>
        </p:nvSpPr>
        <p:spPr>
          <a:xfrm>
            <a:off x="0" y="0"/>
            <a:ext cx="1220832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itle 1">
            <a:extLst>
              <a:ext uri="{FF2B5EF4-FFF2-40B4-BE49-F238E27FC236}">
                <a16:creationId xmlns:a16="http://schemas.microsoft.com/office/drawing/2014/main" id="{AC2F7E36-378E-4D06-AF22-3A5BD60A6B01}"/>
              </a:ext>
            </a:extLst>
          </p:cNvPr>
          <p:cNvSpPr txBox="1">
            <a:spLocks/>
          </p:cNvSpPr>
          <p:nvPr/>
        </p:nvSpPr>
        <p:spPr>
          <a:xfrm>
            <a:off x="394607" y="2766218"/>
            <a:ext cx="495299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200" b="1" dirty="0">
                <a:solidFill>
                  <a:schemeClr val="bg1"/>
                </a:solidFill>
                <a:latin typeface="Lato" panose="020F0502020204030203" pitchFamily="34" charset="0"/>
              </a:rPr>
              <a:t>We can use GMM </a:t>
            </a:r>
            <a:br>
              <a:rPr lang="en-GB" sz="3200" b="1" dirty="0">
                <a:solidFill>
                  <a:schemeClr val="bg1"/>
                </a:solidFill>
                <a:latin typeface="Lato" panose="020F0502020204030203" pitchFamily="34" charset="0"/>
              </a:rPr>
            </a:br>
            <a:r>
              <a:rPr lang="en-GB" sz="3200" b="1" dirty="0">
                <a:solidFill>
                  <a:schemeClr val="bg1"/>
                </a:solidFill>
                <a:latin typeface="Lato" panose="020F0502020204030203" pitchFamily="34" charset="0"/>
              </a:rPr>
              <a:t>to determine…</a:t>
            </a:r>
          </a:p>
        </p:txBody>
      </p:sp>
      <p:sp>
        <p:nvSpPr>
          <p:cNvPr id="6" name="Title 1">
            <a:extLst>
              <a:ext uri="{FF2B5EF4-FFF2-40B4-BE49-F238E27FC236}">
                <a16:creationId xmlns:a16="http://schemas.microsoft.com/office/drawing/2014/main" id="{8991895B-0B58-4805-BE96-D8AE1B987790}"/>
              </a:ext>
            </a:extLst>
          </p:cNvPr>
          <p:cNvSpPr txBox="1">
            <a:spLocks/>
          </p:cNvSpPr>
          <p:nvPr/>
        </p:nvSpPr>
        <p:spPr>
          <a:xfrm>
            <a:off x="6596743" y="730590"/>
            <a:ext cx="5595256" cy="57845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Whether two assemblages are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different in terms of their shape?</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How is shape related to…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size? time? raw material? hominin?</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Whether differences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correspond to a hypothesis or a model?</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On an assemblage level: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what is the mean or median shape?</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 </a:t>
            </a: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With respect to size: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is there an allometric relationship?</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Over a series of sites:</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Is a network-based model of artefact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production pertinent?</a:t>
            </a:r>
          </a:p>
          <a:p>
            <a:pPr algn="ctr"/>
            <a:endParaRPr lang="en-GB" sz="2000" dirty="0">
              <a:solidFill>
                <a:schemeClr val="bg1"/>
              </a:solidFill>
              <a:latin typeface="Lato" panose="020F0502020204030203" pitchFamily="34" charset="0"/>
            </a:endParaRPr>
          </a:p>
        </p:txBody>
      </p:sp>
    </p:spTree>
    <p:extLst>
      <p:ext uri="{BB962C8B-B14F-4D97-AF65-F5344CB8AC3E}">
        <p14:creationId xmlns:p14="http://schemas.microsoft.com/office/powerpoint/2010/main" val="1433613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58634E4-4CC5-4192-869D-F2AAE4BB325D}"/>
              </a:ext>
            </a:extLst>
          </p:cNvPr>
          <p:cNvSpPr/>
          <p:nvPr/>
        </p:nvSpPr>
        <p:spPr>
          <a:xfrm>
            <a:off x="0" y="0"/>
            <a:ext cx="12208328"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4" name="Graphic 3">
            <a:extLst>
              <a:ext uri="{FF2B5EF4-FFF2-40B4-BE49-F238E27FC236}">
                <a16:creationId xmlns:a16="http://schemas.microsoft.com/office/drawing/2014/main" id="{5F88485E-7B13-4604-9972-68E33D96AC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44" y="1352006"/>
            <a:ext cx="4153987" cy="4153987"/>
          </a:xfrm>
          <a:prstGeom prst="rect">
            <a:avLst/>
          </a:prstGeom>
        </p:spPr>
      </p:pic>
      <p:sp>
        <p:nvSpPr>
          <p:cNvPr id="6" name="TextBox 5">
            <a:extLst>
              <a:ext uri="{FF2B5EF4-FFF2-40B4-BE49-F238E27FC236}">
                <a16:creationId xmlns:a16="http://schemas.microsoft.com/office/drawing/2014/main" id="{C8CDD3A8-2190-4782-8703-47BA5CC05E14}"/>
              </a:ext>
            </a:extLst>
          </p:cNvPr>
          <p:cNvSpPr txBox="1"/>
          <p:nvPr/>
        </p:nvSpPr>
        <p:spPr>
          <a:xfrm>
            <a:off x="337453" y="6074956"/>
            <a:ext cx="10025747" cy="523220"/>
          </a:xfrm>
          <a:prstGeom prst="rect">
            <a:avLst/>
          </a:prstGeom>
          <a:noFill/>
        </p:spPr>
        <p:txBody>
          <a:bodyPr wrap="square" rtlCol="0">
            <a:spAutoFit/>
          </a:bodyPr>
          <a:lstStyle/>
          <a:p>
            <a:r>
              <a:rPr lang="en-GB" sz="2800" dirty="0">
                <a:solidFill>
                  <a:schemeClr val="bg1"/>
                </a:solidFill>
                <a:latin typeface="Lato" panose="020F0502020204030203" pitchFamily="34" charset="0"/>
              </a:rPr>
              <a:t>A short history of geometric morphometrics…</a:t>
            </a:r>
            <a:r>
              <a:rPr lang="ja-JP" altLang="en-US" sz="2800" dirty="0">
                <a:solidFill>
                  <a:schemeClr val="bg1"/>
                </a:solidFill>
                <a:latin typeface="Lato" panose="020F0502020204030203" pitchFamily="34" charset="0"/>
              </a:rPr>
              <a:t>　</a:t>
            </a:r>
            <a:r>
              <a:rPr lang="en-US" altLang="ja-JP" sz="2400" dirty="0">
                <a:solidFill>
                  <a:schemeClr val="bg1"/>
                </a:solidFill>
                <a:latin typeface="HG丸ｺﾞｼｯｸM-PRO" panose="020F0600000000000000" pitchFamily="50" charset="-128"/>
                <a:ea typeface="HG丸ｺﾞｼｯｸM-PRO" panose="020F0600000000000000" pitchFamily="50" charset="-128"/>
              </a:rPr>
              <a:t>GMM</a:t>
            </a:r>
            <a:r>
              <a:rPr lang="ja-JP" altLang="en-US" sz="2400" dirty="0">
                <a:solidFill>
                  <a:schemeClr val="bg1"/>
                </a:solidFill>
                <a:latin typeface="HG丸ｺﾞｼｯｸM-PRO" panose="020F0600000000000000" pitchFamily="50" charset="-128"/>
                <a:ea typeface="HG丸ｺﾞｼｯｸM-PRO" panose="020F0600000000000000" pitchFamily="50" charset="-128"/>
              </a:rPr>
              <a:t>の歴史</a:t>
            </a:r>
            <a:endParaRPr lang="en-GB" sz="280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1204066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albrecht durer">
            <a:extLst>
              <a:ext uri="{FF2B5EF4-FFF2-40B4-BE49-F238E27FC236}">
                <a16:creationId xmlns:a16="http://schemas.microsoft.com/office/drawing/2014/main" id="{E0020BA5-2C2F-4A89-A293-780D71D47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0007" y="197937"/>
            <a:ext cx="2993056" cy="326243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7465791-7BBC-45BF-936B-08C961DA6F9C}"/>
              </a:ext>
            </a:extLst>
          </p:cNvPr>
          <p:cNvSpPr/>
          <p:nvPr/>
        </p:nvSpPr>
        <p:spPr>
          <a:xfrm>
            <a:off x="748937" y="1829153"/>
            <a:ext cx="6396446" cy="3816429"/>
          </a:xfrm>
          <a:prstGeom prst="rect">
            <a:avLst/>
          </a:prstGeom>
        </p:spPr>
        <p:txBody>
          <a:bodyPr wrap="square">
            <a:spAutoFit/>
          </a:bodyPr>
          <a:lstStyle/>
          <a:p>
            <a:r>
              <a:rPr lang="en-GB" sz="3600" dirty="0">
                <a:solidFill>
                  <a:srgbClr val="008080"/>
                </a:solidFill>
                <a:latin typeface="Lato" panose="020F0502020204030203" pitchFamily="34" charset="0"/>
              </a:rPr>
              <a:t>Albrecht </a:t>
            </a:r>
            <a:r>
              <a:rPr lang="en-GB" sz="3600" dirty="0" err="1">
                <a:solidFill>
                  <a:srgbClr val="008080"/>
                </a:solidFill>
                <a:latin typeface="Lato" panose="020F0502020204030203" pitchFamily="34" charset="0"/>
              </a:rPr>
              <a:t>Dürer</a:t>
            </a:r>
            <a:r>
              <a:rPr lang="en-GB" sz="3600" dirty="0">
                <a:solidFill>
                  <a:srgbClr val="008080"/>
                </a:solidFill>
                <a:latin typeface="Lato" panose="020F0502020204030203" pitchFamily="34" charset="0"/>
              </a:rPr>
              <a:t> (1471-1528) </a:t>
            </a:r>
            <a:br>
              <a:rPr lang="en-GB" sz="3600" dirty="0">
                <a:solidFill>
                  <a:srgbClr val="008080"/>
                </a:solidFill>
                <a:latin typeface="Lato" panose="020F0502020204030203" pitchFamily="34" charset="0"/>
              </a:rPr>
            </a:br>
            <a:endParaRPr lang="en-GB" sz="3600" dirty="0">
              <a:solidFill>
                <a:srgbClr val="008080"/>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Painter, printmaker and theorist</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Founder of descriptive geometry working on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helices, conchoids and epicycloids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Investigated the Delian Problem (doubling the cube)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Use of shape transformations in studying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morphological differences in the human head</a:t>
            </a:r>
            <a:br>
              <a:rPr lang="en-GB" dirty="0">
                <a:latin typeface="Lato" panose="020F0502020204030203" pitchFamily="34" charset="0"/>
              </a:rPr>
            </a:br>
            <a:endParaRPr lang="en-GB" dirty="0">
              <a:latin typeface="Lato" panose="020F0502020204030203" pitchFamily="34" charset="0"/>
            </a:endParaRPr>
          </a:p>
        </p:txBody>
      </p:sp>
      <p:pic>
        <p:nvPicPr>
          <p:cNvPr id="6" name="Picture 6" descr="Image result for albrecht durer geometric morphometrics">
            <a:extLst>
              <a:ext uri="{FF2B5EF4-FFF2-40B4-BE49-F238E27FC236}">
                <a16:creationId xmlns:a16="http://schemas.microsoft.com/office/drawing/2014/main" id="{874E7D36-E782-4005-9796-B0A83DA7377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22009" y="3260156"/>
            <a:ext cx="3153684" cy="326243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224A168-AA92-46D4-924E-3AF9BD2232D3}"/>
              </a:ext>
            </a:extLst>
          </p:cNvPr>
          <p:cNvSpPr/>
          <p:nvPr/>
        </p:nvSpPr>
        <p:spPr>
          <a:xfrm>
            <a:off x="157843" y="6337922"/>
            <a:ext cx="4767943" cy="369332"/>
          </a:xfrm>
          <a:prstGeom prst="rect">
            <a:avLst/>
          </a:prstGeom>
        </p:spPr>
        <p:txBody>
          <a:bodyPr wrap="square">
            <a:spAutoFit/>
          </a:bodyPr>
          <a:lstStyle/>
          <a:p>
            <a:r>
              <a:rPr lang="pt-BR" sz="900" dirty="0">
                <a:solidFill>
                  <a:srgbClr val="008080"/>
                </a:solidFill>
                <a:latin typeface="Lato" panose="020F0502020204030203" pitchFamily="34" charset="0"/>
              </a:rPr>
              <a:t>Dürer, A. (1528). </a:t>
            </a:r>
            <a:r>
              <a:rPr lang="pt-BR" sz="900" i="1" dirty="0">
                <a:solidFill>
                  <a:srgbClr val="008080"/>
                </a:solidFill>
                <a:latin typeface="Lato" panose="020F0502020204030203" pitchFamily="34" charset="0"/>
              </a:rPr>
              <a:t>De Symetria Partium in Rectis Formis Humanorum Corporum </a:t>
            </a:r>
            <a:r>
              <a:rPr lang="en-GB" sz="900" i="1" dirty="0">
                <a:solidFill>
                  <a:srgbClr val="008080"/>
                </a:solidFill>
                <a:latin typeface="Lato" panose="020F0502020204030203" pitchFamily="34" charset="0"/>
              </a:rPr>
              <a:t>Libri</a:t>
            </a:r>
            <a:r>
              <a:rPr lang="en-GB" sz="900" dirty="0">
                <a:solidFill>
                  <a:srgbClr val="008080"/>
                </a:solidFill>
                <a:latin typeface="Lato" panose="020F0502020204030203" pitchFamily="34" charset="0"/>
              </a:rPr>
              <a:t>,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German </a:t>
            </a:r>
            <a:r>
              <a:rPr lang="en-GB" sz="900" dirty="0" err="1">
                <a:solidFill>
                  <a:srgbClr val="008080"/>
                </a:solidFill>
                <a:latin typeface="Lato" panose="020F0502020204030203" pitchFamily="34" charset="0"/>
              </a:rPr>
              <a:t>edn</a:t>
            </a:r>
            <a:r>
              <a:rPr lang="en-GB" sz="900" dirty="0">
                <a:solidFill>
                  <a:srgbClr val="008080"/>
                </a:solidFill>
                <a:latin typeface="Lato" panose="020F0502020204030203" pitchFamily="34" charset="0"/>
              </a:rPr>
              <a:t>. </a:t>
            </a:r>
            <a:r>
              <a:rPr lang="en-GB" sz="900" dirty="0" err="1">
                <a:solidFill>
                  <a:srgbClr val="008080"/>
                </a:solidFill>
                <a:latin typeface="Lato" panose="020F0502020204030203" pitchFamily="34" charset="0"/>
              </a:rPr>
              <a:t>Patav</a:t>
            </a:r>
            <a:r>
              <a:rPr lang="en-GB" sz="900" dirty="0">
                <a:solidFill>
                  <a:srgbClr val="008080"/>
                </a:solidFill>
                <a:latin typeface="Lato" panose="020F0502020204030203" pitchFamily="34" charset="0"/>
              </a:rPr>
              <a:t>. Nuremberg: </a:t>
            </a:r>
            <a:r>
              <a:rPr lang="en-GB" sz="900" dirty="0" err="1">
                <a:solidFill>
                  <a:srgbClr val="008080"/>
                </a:solidFill>
                <a:latin typeface="Lato" panose="020F0502020204030203" pitchFamily="34" charset="0"/>
              </a:rPr>
              <a:t>Parisiis</a:t>
            </a:r>
            <a:r>
              <a:rPr lang="en-GB" sz="900" dirty="0">
                <a:solidFill>
                  <a:srgbClr val="008080"/>
                </a:solidFill>
                <a:latin typeface="Lato" panose="020F0502020204030203" pitchFamily="34" charset="0"/>
              </a:rPr>
              <a:t> </a:t>
            </a:r>
            <a:r>
              <a:rPr lang="en-GB" sz="900" dirty="0" err="1">
                <a:solidFill>
                  <a:srgbClr val="008080"/>
                </a:solidFill>
                <a:latin typeface="Lato" panose="020F0502020204030203" pitchFamily="34" charset="0"/>
              </a:rPr>
              <a:t>Curvi</a:t>
            </a:r>
            <a:r>
              <a:rPr lang="en-GB" sz="900" dirty="0">
                <a:solidFill>
                  <a:srgbClr val="008080"/>
                </a:solidFill>
                <a:latin typeface="Lato" panose="020F0502020204030203" pitchFamily="34" charset="0"/>
              </a:rPr>
              <a:t> ac recti </a:t>
            </a:r>
            <a:r>
              <a:rPr lang="en-GB" sz="900" dirty="0" err="1">
                <a:solidFill>
                  <a:srgbClr val="008080"/>
                </a:solidFill>
                <a:latin typeface="Lato" panose="020F0502020204030203" pitchFamily="34" charset="0"/>
              </a:rPr>
              <a:t>proportio</a:t>
            </a:r>
            <a:r>
              <a:rPr lang="en-GB" sz="900" dirty="0">
                <a:solidFill>
                  <a:srgbClr val="008080"/>
                </a:solidFill>
                <a:latin typeface="Lato" panose="020F0502020204030203" pitchFamily="34" charset="0"/>
              </a:rPr>
              <a:t>.</a:t>
            </a:r>
            <a:endParaRPr lang="en-GB" sz="2000" dirty="0">
              <a:solidFill>
                <a:srgbClr val="008080"/>
              </a:solidFill>
              <a:latin typeface="Lato" panose="020F0502020204030203" pitchFamily="34" charset="0"/>
            </a:endParaRPr>
          </a:p>
        </p:txBody>
      </p:sp>
    </p:spTree>
    <p:extLst>
      <p:ext uri="{BB962C8B-B14F-4D97-AF65-F5344CB8AC3E}">
        <p14:creationId xmlns:p14="http://schemas.microsoft.com/office/powerpoint/2010/main" val="1503789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48F394-C87A-4980-9FA8-87D52DBCB3C7}"/>
              </a:ext>
            </a:extLst>
          </p:cNvPr>
          <p:cNvSpPr/>
          <p:nvPr/>
        </p:nvSpPr>
        <p:spPr>
          <a:xfrm>
            <a:off x="409303" y="1829153"/>
            <a:ext cx="7101840" cy="4247317"/>
          </a:xfrm>
          <a:prstGeom prst="rect">
            <a:avLst/>
          </a:prstGeom>
        </p:spPr>
        <p:txBody>
          <a:bodyPr wrap="square">
            <a:spAutoFit/>
          </a:bodyPr>
          <a:lstStyle/>
          <a:p>
            <a:r>
              <a:rPr lang="en-GB" sz="2800" dirty="0">
                <a:solidFill>
                  <a:srgbClr val="008080"/>
                </a:solidFill>
                <a:latin typeface="Lato" panose="020F0502020204030203" pitchFamily="34" charset="0"/>
              </a:rPr>
              <a:t>Sir D’Arcy Wentworth Thompson </a:t>
            </a:r>
            <a:r>
              <a:rPr lang="en-GB" sz="1400" dirty="0">
                <a:solidFill>
                  <a:srgbClr val="008080"/>
                </a:solidFill>
                <a:latin typeface="Lato" panose="020F0502020204030203" pitchFamily="34" charset="0"/>
              </a:rPr>
              <a:t>(1860-1948)</a:t>
            </a:r>
            <a:r>
              <a:rPr lang="en-GB" dirty="0">
                <a:solidFill>
                  <a:srgbClr val="008080"/>
                </a:solidFill>
                <a:latin typeface="Lato" panose="020F0502020204030203" pitchFamily="34" charset="0"/>
              </a:rPr>
              <a:t> </a:t>
            </a:r>
            <a:br>
              <a:rPr lang="en-GB" dirty="0">
                <a:latin typeface="Lato" panose="020F0502020204030203" pitchFamily="34" charset="0"/>
              </a:rPr>
            </a:br>
            <a:endParaRPr lang="en-GB" dirty="0">
              <a:latin typeface="Lato" panose="020F0502020204030203" pitchFamily="34" charset="0"/>
            </a:endParaRPr>
          </a:p>
          <a:p>
            <a:pPr marL="5715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Biologist, mathematician and classics scholar</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715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Famous for his quotes on the mathematical beauty of nature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(inspiring Huxley, Turing, Lévi-Strauss and van der </a:t>
            </a:r>
            <a:r>
              <a:rPr lang="en-GB" sz="1600" dirty="0" err="1">
                <a:solidFill>
                  <a:schemeClr val="bg2">
                    <a:lumMod val="50000"/>
                  </a:schemeClr>
                </a:solidFill>
                <a:latin typeface="Lato" panose="020F0502020204030203" pitchFamily="34" charset="0"/>
              </a:rPr>
              <a:t>Rohe</a:t>
            </a:r>
            <a:r>
              <a:rPr lang="en-GB" sz="1600" dirty="0">
                <a:solidFill>
                  <a:schemeClr val="bg2">
                    <a:lumMod val="50000"/>
                  </a:schemeClr>
                </a:solidFill>
                <a:latin typeface="Lato" panose="020F0502020204030203" pitchFamily="34" charset="0"/>
              </a:rPr>
              <a:t>)</a:t>
            </a:r>
            <a:br>
              <a:rPr lang="en-GB" dirty="0">
                <a:latin typeface="Lato" panose="020F0502020204030203" pitchFamily="34" charset="0"/>
              </a:rPr>
            </a:br>
            <a:br>
              <a:rPr lang="en-GB" sz="1600" dirty="0">
                <a:latin typeface="Lato" panose="020F0502020204030203" pitchFamily="34" charset="0"/>
              </a:rPr>
            </a:br>
            <a:endParaRPr lang="en-GB" sz="1600" dirty="0">
              <a:solidFill>
                <a:schemeClr val="accent6"/>
              </a:solidFill>
              <a:latin typeface="Lato" panose="020F0502020204030203" pitchFamily="34" charset="0"/>
            </a:endParaRPr>
          </a:p>
          <a:p>
            <a:r>
              <a:rPr lang="en-GB" sz="2800" dirty="0">
                <a:solidFill>
                  <a:srgbClr val="008080"/>
                </a:solidFill>
                <a:latin typeface="Lato" panose="020F0502020204030203" pitchFamily="34" charset="0"/>
              </a:rPr>
              <a:t>On Growth and Form </a:t>
            </a:r>
            <a:r>
              <a:rPr lang="en-GB" sz="1600" dirty="0">
                <a:solidFill>
                  <a:srgbClr val="008080"/>
                </a:solidFill>
                <a:latin typeface="Lato" panose="020F0502020204030203" pitchFamily="34" charset="0"/>
              </a:rPr>
              <a:t>(1917)</a:t>
            </a:r>
            <a:br>
              <a:rPr lang="en-GB" sz="1600" b="1" dirty="0">
                <a:latin typeface="Lato" panose="020F0502020204030203" pitchFamily="34" charset="0"/>
              </a:rPr>
            </a:br>
            <a:endParaRPr lang="en-GB" sz="1600" b="1" dirty="0">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Fundamental book documenting the process of</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body structures formed in plants and animals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Emphasis on mathematical structures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accounting for biological diversity</a:t>
            </a:r>
          </a:p>
        </p:txBody>
      </p:sp>
      <p:pic>
        <p:nvPicPr>
          <p:cNvPr id="5" name="Picture 4" descr="A person wearing a hat&#10;&#10;Description automatically generated">
            <a:extLst>
              <a:ext uri="{FF2B5EF4-FFF2-40B4-BE49-F238E27FC236}">
                <a16:creationId xmlns:a16="http://schemas.microsoft.com/office/drawing/2014/main" id="{47A024D4-4D50-45D8-B576-88D5E000F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0758" y="178496"/>
            <a:ext cx="4369526" cy="6519332"/>
          </a:xfrm>
          <a:prstGeom prst="rect">
            <a:avLst/>
          </a:prstGeom>
        </p:spPr>
      </p:pic>
    </p:spTree>
    <p:extLst>
      <p:ext uri="{BB962C8B-B14F-4D97-AF65-F5344CB8AC3E}">
        <p14:creationId xmlns:p14="http://schemas.microsoft.com/office/powerpoint/2010/main" val="3578317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Image result for d'arcy thompson fish">
            <a:extLst>
              <a:ext uri="{FF2B5EF4-FFF2-40B4-BE49-F238E27FC236}">
                <a16:creationId xmlns:a16="http://schemas.microsoft.com/office/drawing/2014/main" id="{D6121909-8696-4DC1-ACAA-69E14514FD52}"/>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5287"/>
          <a:stretch/>
        </p:blipFill>
        <p:spPr bwMode="auto">
          <a:xfrm>
            <a:off x="6759601" y="133597"/>
            <a:ext cx="3436897" cy="475688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On Growth and Form 1st Edition 1917 title page.jpg">
            <a:extLst>
              <a:ext uri="{FF2B5EF4-FFF2-40B4-BE49-F238E27FC236}">
                <a16:creationId xmlns:a16="http://schemas.microsoft.com/office/drawing/2014/main" id="{763ECA74-7793-4B14-858E-39C4878A08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931" y="50469"/>
            <a:ext cx="4088436" cy="672440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ADFBE1E-E713-4679-B56D-6B2A16148706}"/>
              </a:ext>
            </a:extLst>
          </p:cNvPr>
          <p:cNvSpPr/>
          <p:nvPr/>
        </p:nvSpPr>
        <p:spPr>
          <a:xfrm>
            <a:off x="4572000" y="5126463"/>
            <a:ext cx="7403375" cy="523220"/>
          </a:xfrm>
          <a:prstGeom prst="rect">
            <a:avLst/>
          </a:prstGeom>
        </p:spPr>
        <p:txBody>
          <a:bodyPr wrap="square">
            <a:spAutoFit/>
          </a:bodyPr>
          <a:lstStyle/>
          <a:p>
            <a:pPr algn="ctr"/>
            <a:r>
              <a:rPr lang="en-GB" sz="1400" dirty="0">
                <a:solidFill>
                  <a:schemeClr val="bg2">
                    <a:lumMod val="50000"/>
                  </a:schemeClr>
                </a:solidFill>
                <a:latin typeface="Lato" panose="020F0502020204030203" pitchFamily="34" charset="0"/>
              </a:rPr>
              <a:t>“The harmony of the world is made manifest in Form and Number, and the heart and soul and all the poetry of Natural Philosophy are embodied in the concept of mathematical beauty.” </a:t>
            </a:r>
          </a:p>
        </p:txBody>
      </p:sp>
      <p:sp>
        <p:nvSpPr>
          <p:cNvPr id="7" name="Rectangle 6">
            <a:extLst>
              <a:ext uri="{FF2B5EF4-FFF2-40B4-BE49-F238E27FC236}">
                <a16:creationId xmlns:a16="http://schemas.microsoft.com/office/drawing/2014/main" id="{DB3FBE3E-B49D-4EC6-8BEC-08889D458B82}"/>
              </a:ext>
            </a:extLst>
          </p:cNvPr>
          <p:cNvSpPr/>
          <p:nvPr/>
        </p:nvSpPr>
        <p:spPr>
          <a:xfrm>
            <a:off x="7955280" y="6544040"/>
            <a:ext cx="4236720" cy="230832"/>
          </a:xfrm>
          <a:prstGeom prst="rect">
            <a:avLst/>
          </a:prstGeom>
        </p:spPr>
        <p:txBody>
          <a:bodyPr wrap="square">
            <a:spAutoFit/>
          </a:bodyPr>
          <a:lstStyle/>
          <a:p>
            <a:pPr algn="ctr"/>
            <a:r>
              <a:rPr lang="en-GB" sz="900" dirty="0">
                <a:solidFill>
                  <a:srgbClr val="008080"/>
                </a:solidFill>
                <a:latin typeface="Lato" panose="020F0502020204030203" pitchFamily="34" charset="0"/>
              </a:rPr>
              <a:t>Thompson, D.W. (1917). </a:t>
            </a:r>
            <a:r>
              <a:rPr lang="en-GB" sz="900" i="1" dirty="0">
                <a:solidFill>
                  <a:srgbClr val="008080"/>
                </a:solidFill>
                <a:latin typeface="Lato" panose="020F0502020204030203" pitchFamily="34" charset="0"/>
              </a:rPr>
              <a:t>On Growth and Form</a:t>
            </a:r>
            <a:r>
              <a:rPr lang="en-GB" sz="900" dirty="0">
                <a:solidFill>
                  <a:srgbClr val="008080"/>
                </a:solidFill>
                <a:latin typeface="Lato" panose="020F0502020204030203" pitchFamily="34" charset="0"/>
              </a:rPr>
              <a:t>. Cambridge University Press.</a:t>
            </a:r>
          </a:p>
        </p:txBody>
      </p:sp>
    </p:spTree>
    <p:extLst>
      <p:ext uri="{BB962C8B-B14F-4D97-AF65-F5344CB8AC3E}">
        <p14:creationId xmlns:p14="http://schemas.microsoft.com/office/powerpoint/2010/main" val="3515614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AA1CED-3C61-4567-863A-C1CAA9FDA6B6}"/>
              </a:ext>
            </a:extLst>
          </p:cNvPr>
          <p:cNvSpPr/>
          <p:nvPr/>
        </p:nvSpPr>
        <p:spPr>
          <a:xfrm>
            <a:off x="409303" y="1319701"/>
            <a:ext cx="7101840" cy="5082289"/>
          </a:xfrm>
          <a:prstGeom prst="rect">
            <a:avLst/>
          </a:prstGeom>
        </p:spPr>
        <p:txBody>
          <a:bodyPr wrap="square">
            <a:spAutoFit/>
          </a:bodyPr>
          <a:lstStyle/>
          <a:p>
            <a:r>
              <a:rPr lang="en-GB" sz="3600" dirty="0">
                <a:solidFill>
                  <a:srgbClr val="008080"/>
                </a:solidFill>
                <a:latin typeface="Lato" panose="020F0502020204030203" pitchFamily="34" charset="0"/>
              </a:rPr>
              <a:t>Towards a statistical framework</a:t>
            </a:r>
            <a:br>
              <a:rPr lang="en-GB" sz="3600" dirty="0">
                <a:solidFill>
                  <a:srgbClr val="008080"/>
                </a:solidFill>
                <a:latin typeface="Lato" panose="020F0502020204030203" pitchFamily="34" charset="0"/>
              </a:rPr>
            </a:br>
            <a:endParaRPr lang="en-GB" sz="3600" dirty="0">
              <a:solidFill>
                <a:srgbClr val="008080"/>
              </a:solidFill>
              <a:latin typeface="Lato" panose="020F0502020204030203" pitchFamily="34" charset="0"/>
            </a:endParaRPr>
          </a:p>
          <a:p>
            <a:r>
              <a:rPr lang="en-GB" sz="1600" dirty="0">
                <a:solidFill>
                  <a:schemeClr val="bg2">
                    <a:lumMod val="50000"/>
                  </a:schemeClr>
                </a:solidFill>
                <a:latin typeface="Lato" panose="020F0502020204030203" pitchFamily="34" charset="0"/>
              </a:rPr>
              <a:t>From the 1960s onwards...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Fred Bookstein (founder of modern-day GMM)</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Dennis Slice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Miriam Zelditch</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Norman MacLeod</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Ian Dryden and </a:t>
            </a:r>
            <a:r>
              <a:rPr lang="en-GB" sz="1600" kern="0" dirty="0" err="1">
                <a:solidFill>
                  <a:schemeClr val="bg2">
                    <a:lumMod val="50000"/>
                  </a:schemeClr>
                </a:solidFill>
                <a:latin typeface="Lato" panose="020F0502020204030203" pitchFamily="34" charset="0"/>
              </a:rPr>
              <a:t>Kanti</a:t>
            </a:r>
            <a:r>
              <a:rPr lang="en-GB" sz="1600" kern="0" dirty="0">
                <a:solidFill>
                  <a:schemeClr val="bg2">
                    <a:lumMod val="50000"/>
                  </a:schemeClr>
                </a:solidFill>
                <a:latin typeface="Lato" panose="020F0502020204030203" pitchFamily="34" charset="0"/>
              </a:rPr>
              <a:t> </a:t>
            </a:r>
            <a:r>
              <a:rPr lang="en-GB" sz="1600" kern="0" dirty="0" err="1">
                <a:solidFill>
                  <a:schemeClr val="bg2">
                    <a:lumMod val="50000"/>
                  </a:schemeClr>
                </a:solidFill>
                <a:latin typeface="Lato" panose="020F0502020204030203" pitchFamily="34" charset="0"/>
              </a:rPr>
              <a:t>Mardia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James Rohlf</a:t>
            </a:r>
          </a:p>
          <a:p>
            <a:pPr marL="571500" indent="-571500">
              <a:buFont typeface="Wingdings" panose="05000000000000000000" pitchFamily="2" charset="2"/>
              <a:buChar char="§"/>
            </a:pPr>
            <a:endParaRPr lang="en-GB" sz="1600" dirty="0">
              <a:latin typeface="Lato" panose="020F0502020204030203" pitchFamily="34" charset="0"/>
            </a:endParaRPr>
          </a:p>
        </p:txBody>
      </p:sp>
      <p:pic>
        <p:nvPicPr>
          <p:cNvPr id="5" name="Picture 4" descr="A close up of a sign&#10;&#10;Description automatically generated">
            <a:extLst>
              <a:ext uri="{FF2B5EF4-FFF2-40B4-BE49-F238E27FC236}">
                <a16:creationId xmlns:a16="http://schemas.microsoft.com/office/drawing/2014/main" id="{60B2D02A-9E69-4F9F-A35E-340DA2B38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5207" y="906990"/>
            <a:ext cx="3857490" cy="5495000"/>
          </a:xfrm>
          <a:prstGeom prst="rect">
            <a:avLst/>
          </a:prstGeom>
        </p:spPr>
      </p:pic>
    </p:spTree>
    <p:extLst>
      <p:ext uri="{BB962C8B-B14F-4D97-AF65-F5344CB8AC3E}">
        <p14:creationId xmlns:p14="http://schemas.microsoft.com/office/powerpoint/2010/main" val="2123889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B83A4-604D-4B30-9B9A-5F848370924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EA0E99D-B054-4859-B0C8-D2934E5DBD6C}"/>
              </a:ext>
            </a:extLst>
          </p:cNvPr>
          <p:cNvSpPr>
            <a:spLocks noGrp="1"/>
          </p:cNvSpPr>
          <p:nvPr>
            <p:ph idx="1"/>
          </p:nvPr>
        </p:nvSpPr>
        <p:spPr/>
        <p:txBody>
          <a:bodyPr/>
          <a:lstStyle/>
          <a:p>
            <a:endParaRPr lang="en-GB"/>
          </a:p>
        </p:txBody>
      </p:sp>
      <p:sp>
        <p:nvSpPr>
          <p:cNvPr id="4" name="Rectangle 3">
            <a:extLst>
              <a:ext uri="{FF2B5EF4-FFF2-40B4-BE49-F238E27FC236}">
                <a16:creationId xmlns:a16="http://schemas.microsoft.com/office/drawing/2014/main" id="{E364402A-79E2-425D-9059-915451F54676}"/>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8E759BA2-8CE6-46DA-A16B-2F1494D60411}"/>
              </a:ext>
            </a:extLst>
          </p:cNvPr>
          <p:cNvSpPr txBox="1"/>
          <p:nvPr/>
        </p:nvSpPr>
        <p:spPr>
          <a:xfrm>
            <a:off x="522515" y="1182349"/>
            <a:ext cx="10515600" cy="3416320"/>
          </a:xfrm>
          <a:prstGeom prst="rect">
            <a:avLst/>
          </a:prstGeom>
          <a:solidFill>
            <a:srgbClr val="008080"/>
          </a:solidFill>
        </p:spPr>
        <p:txBody>
          <a:bodyPr wrap="square" rtlCol="0">
            <a:spAutoFit/>
          </a:bodyPr>
          <a:lstStyle/>
          <a:p>
            <a:r>
              <a:rPr lang="en-GB" sz="4800" dirty="0">
                <a:solidFill>
                  <a:schemeClr val="bg1"/>
                </a:solidFill>
                <a:latin typeface="Lato" panose="020F0502020204030203" pitchFamily="34" charset="0"/>
              </a:rPr>
              <a:t>10 Minute Break</a:t>
            </a:r>
            <a:br>
              <a:rPr lang="en-GB" sz="4800" dirty="0">
                <a:solidFill>
                  <a:schemeClr val="bg1"/>
                </a:solidFill>
                <a:latin typeface="Lato" panose="020F0502020204030203" pitchFamily="34" charset="0"/>
              </a:rPr>
            </a:br>
            <a:r>
              <a:rPr lang="ja-JP" altLang="en-US" sz="4800" dirty="0">
                <a:solidFill>
                  <a:schemeClr val="bg1"/>
                </a:solidFill>
                <a:latin typeface="Lato" panose="020F0502020204030203" pitchFamily="34" charset="0"/>
              </a:rPr>
              <a:t>　　</a:t>
            </a:r>
            <a:r>
              <a:rPr lang="ja-JP" altLang="en-US" sz="3600" dirty="0">
                <a:solidFill>
                  <a:schemeClr val="bg1"/>
                </a:solidFill>
                <a:latin typeface="HG丸ｺﾞｼｯｸM-PRO" panose="020F0600000000000000" pitchFamily="50" charset="-128"/>
                <a:ea typeface="HG丸ｺﾞｼｯｸM-PRO" panose="020F0600000000000000" pitchFamily="50" charset="-128"/>
              </a:rPr>
              <a:t>／</a:t>
            </a:r>
            <a:r>
              <a:rPr lang="en-US" altLang="ja-JP" sz="4000" dirty="0">
                <a:solidFill>
                  <a:schemeClr val="bg1"/>
                </a:solidFill>
                <a:ea typeface="HG丸ｺﾞｼｯｸM-PRO" panose="020F0600000000000000" pitchFamily="50" charset="-128"/>
              </a:rPr>
              <a:t>10</a:t>
            </a:r>
            <a:r>
              <a:rPr lang="ja-JP" altLang="en-US" sz="3600" dirty="0">
                <a:solidFill>
                  <a:schemeClr val="bg1"/>
                </a:solidFill>
                <a:latin typeface="HG丸ｺﾞｼｯｸM-PRO" panose="020F0600000000000000" pitchFamily="50" charset="-128"/>
                <a:ea typeface="HG丸ｺﾞｼｯｸM-PRO" panose="020F0600000000000000" pitchFamily="50" charset="-128"/>
              </a:rPr>
              <a:t>分間の休憩</a:t>
            </a:r>
            <a:r>
              <a:rPr lang="en-US" altLang="ja-JP" sz="3600" dirty="0">
                <a:solidFill>
                  <a:schemeClr val="bg1"/>
                </a:solidFill>
                <a:latin typeface="HG丸ｺﾞｼｯｸM-PRO" panose="020F0600000000000000" pitchFamily="50" charset="-128"/>
                <a:ea typeface="HG丸ｺﾞｼｯｸM-PRO" panose="020F0600000000000000" pitchFamily="50" charset="-128"/>
              </a:rPr>
              <a:t>×</a:t>
            </a:r>
            <a:r>
              <a:rPr lang="ja-JP" altLang="en-US" sz="3600" dirty="0">
                <a:solidFill>
                  <a:schemeClr val="bg1"/>
                </a:solidFill>
                <a:latin typeface="HG丸ｺﾞｼｯｸM-PRO" panose="020F0600000000000000" pitchFamily="50" charset="-128"/>
                <a:ea typeface="HG丸ｺﾞｼｯｸM-PRO" panose="020F0600000000000000" pitchFamily="50" charset="-128"/>
              </a:rPr>
              <a:t>頭の整理</a:t>
            </a:r>
            <a:endParaRPr lang="en-GB" sz="4800" dirty="0">
              <a:solidFill>
                <a:schemeClr val="bg1"/>
              </a:solidFill>
              <a:latin typeface="HG丸ｺﾞｼｯｸM-PRO" panose="020F0600000000000000" pitchFamily="50" charset="-128"/>
              <a:ea typeface="HG丸ｺﾞｼｯｸM-PRO" panose="020F0600000000000000" pitchFamily="50" charset="-128"/>
            </a:endParaRPr>
          </a:p>
          <a:p>
            <a:endParaRPr lang="en-GB" sz="2400" dirty="0">
              <a:solidFill>
                <a:schemeClr val="bg1"/>
              </a:solidFill>
              <a:latin typeface="Lato" panose="020F0502020204030203" pitchFamily="34" charset="0"/>
            </a:endParaRPr>
          </a:p>
          <a:p>
            <a:endParaRPr lang="en-GB" sz="2400" dirty="0">
              <a:solidFill>
                <a:schemeClr val="bg1"/>
              </a:solidFill>
              <a:latin typeface="Lato" panose="020F0502020204030203" pitchFamily="34" charset="0"/>
            </a:endParaRPr>
          </a:p>
          <a:p>
            <a:r>
              <a:rPr lang="en-GB" sz="2400" dirty="0">
                <a:solidFill>
                  <a:schemeClr val="bg1"/>
                </a:solidFill>
                <a:latin typeface="Lato" panose="020F0502020204030203" pitchFamily="34" charset="0"/>
              </a:rPr>
              <a:t>Questions? (Slack and Google Document)</a:t>
            </a:r>
            <a:r>
              <a:rPr lang="ja-JP" altLang="en-US" sz="2400" dirty="0">
                <a:solidFill>
                  <a:schemeClr val="bg1"/>
                </a:solidFill>
                <a:latin typeface="Lato" panose="020F0502020204030203" pitchFamily="34" charset="0"/>
              </a:rPr>
              <a:t>　</a:t>
            </a:r>
            <a:r>
              <a:rPr lang="ja-JP" altLang="en-US" sz="2000" dirty="0">
                <a:solidFill>
                  <a:schemeClr val="bg1"/>
                </a:solidFill>
                <a:latin typeface="HG丸ｺﾞｼｯｸM-PRO" panose="020F0600000000000000" pitchFamily="50" charset="-128"/>
                <a:ea typeface="HG丸ｺﾞｼｯｸM-PRO" panose="020F0600000000000000" pitchFamily="50" charset="-128"/>
              </a:rPr>
              <a:t>質問は</a:t>
            </a:r>
            <a:r>
              <a:rPr lang="en-US" altLang="ja-JP" sz="2200" dirty="0">
                <a:solidFill>
                  <a:schemeClr val="bg1"/>
                </a:solidFill>
                <a:latin typeface="Lato" panose="020F0502020204030203" pitchFamily="34" charset="0"/>
              </a:rPr>
              <a:t>Slack</a:t>
            </a:r>
            <a:r>
              <a:rPr lang="ja-JP" altLang="en-US" sz="2000" dirty="0">
                <a:solidFill>
                  <a:schemeClr val="bg1"/>
                </a:solidFill>
                <a:latin typeface="HG丸ｺﾞｼｯｸM-PRO" panose="020F0600000000000000" pitchFamily="50" charset="-128"/>
                <a:ea typeface="HG丸ｺﾞｼｯｸM-PRO" panose="020F0600000000000000" pitchFamily="50" charset="-128"/>
              </a:rPr>
              <a:t>か</a:t>
            </a:r>
            <a:r>
              <a:rPr lang="en-US" altLang="ja-JP" sz="2200" dirty="0">
                <a:solidFill>
                  <a:schemeClr val="bg1"/>
                </a:solidFill>
                <a:latin typeface="Lato" panose="020F0502020204030203" pitchFamily="34" charset="0"/>
              </a:rPr>
              <a:t>Google</a:t>
            </a:r>
            <a:r>
              <a:rPr lang="ja-JP" altLang="en-US" sz="2000" dirty="0">
                <a:solidFill>
                  <a:schemeClr val="bg1"/>
                </a:solidFill>
                <a:latin typeface="HG丸ｺﾞｼｯｸM-PRO" panose="020F0600000000000000" pitchFamily="50" charset="-128"/>
                <a:ea typeface="HG丸ｺﾞｼｯｸM-PRO" panose="020F0600000000000000" pitchFamily="50" charset="-128"/>
              </a:rPr>
              <a:t>ドキュメントへ</a:t>
            </a:r>
            <a:endParaRPr lang="en-GB" sz="2000" dirty="0">
              <a:solidFill>
                <a:schemeClr val="bg1"/>
              </a:solidFill>
              <a:latin typeface="HG丸ｺﾞｼｯｸM-PRO" panose="020F0600000000000000" pitchFamily="50" charset="-128"/>
              <a:ea typeface="HG丸ｺﾞｼｯｸM-PRO" panose="020F0600000000000000" pitchFamily="50" charset="-128"/>
            </a:endParaRPr>
          </a:p>
          <a:p>
            <a:endParaRPr lang="en-GB" sz="2400" dirty="0">
              <a:solidFill>
                <a:schemeClr val="bg1"/>
              </a:solidFill>
              <a:latin typeface="Lato" panose="020F0502020204030203" pitchFamily="34" charset="0"/>
            </a:endParaRPr>
          </a:p>
          <a:p>
            <a:r>
              <a:rPr lang="en-GB" sz="2400" dirty="0">
                <a:solidFill>
                  <a:schemeClr val="bg1"/>
                </a:solidFill>
                <a:latin typeface="Lato" panose="020F0502020204030203" pitchFamily="34" charset="0"/>
              </a:rPr>
              <a:t>I’ll answer them following the break!</a:t>
            </a:r>
            <a:r>
              <a:rPr lang="ja-JP" altLang="en-US" sz="2400" dirty="0">
                <a:solidFill>
                  <a:schemeClr val="bg1"/>
                </a:solidFill>
                <a:latin typeface="Lato" panose="020F0502020204030203" pitchFamily="34" charset="0"/>
              </a:rPr>
              <a:t>　　　 </a:t>
            </a:r>
            <a:r>
              <a:rPr lang="ja-JP" altLang="en-US" sz="2000" dirty="0">
                <a:solidFill>
                  <a:schemeClr val="bg1"/>
                </a:solidFill>
                <a:latin typeface="HG丸ｺﾞｼｯｸM-PRO" panose="020F0600000000000000" pitchFamily="50" charset="-128"/>
                <a:ea typeface="HG丸ｺﾞｼｯｸM-PRO" panose="020F0600000000000000" pitchFamily="50" charset="-128"/>
              </a:rPr>
              <a:t>回答は休憩の後で</a:t>
            </a:r>
            <a:r>
              <a:rPr lang="en-US" altLang="ja-JP" sz="2000" dirty="0">
                <a:solidFill>
                  <a:schemeClr val="bg1"/>
                </a:solidFill>
                <a:latin typeface="HG丸ｺﾞｼｯｸM-PRO" panose="020F0600000000000000" pitchFamily="50" charset="-128"/>
                <a:ea typeface="HG丸ｺﾞｼｯｸM-PRO" panose="020F0600000000000000" pitchFamily="50" charset="-128"/>
              </a:rPr>
              <a:t>!</a:t>
            </a:r>
            <a:endParaRPr lang="en-GB" sz="240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33440075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4D0E0AD-7EE4-468E-BEDB-2378E52ABF02}"/>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C40B50D4-3347-4CA6-A412-4D811542BDE3}"/>
              </a:ext>
            </a:extLst>
          </p:cNvPr>
          <p:cNvSpPr txBox="1"/>
          <p:nvPr/>
        </p:nvSpPr>
        <p:spPr>
          <a:xfrm>
            <a:off x="522515" y="6153333"/>
            <a:ext cx="7334793" cy="461665"/>
          </a:xfrm>
          <a:prstGeom prst="rect">
            <a:avLst/>
          </a:prstGeom>
          <a:noFill/>
        </p:spPr>
        <p:txBody>
          <a:bodyPr wrap="square" rtlCol="0">
            <a:spAutoFit/>
          </a:bodyPr>
          <a:lstStyle/>
          <a:p>
            <a:r>
              <a:rPr lang="en-GB" sz="2400" dirty="0">
                <a:solidFill>
                  <a:schemeClr val="bg1"/>
                </a:solidFill>
                <a:latin typeface="Lato" panose="020F0502020204030203" pitchFamily="34" charset="0"/>
              </a:rPr>
              <a:t>How do we ‘do’ GMM?</a:t>
            </a:r>
            <a:r>
              <a:rPr lang="ja-JP" altLang="en-US" sz="2400" dirty="0">
                <a:solidFill>
                  <a:schemeClr val="bg1"/>
                </a:solidFill>
                <a:latin typeface="Lato" panose="020F0502020204030203" pitchFamily="34" charset="0"/>
              </a:rPr>
              <a:t>　</a:t>
            </a:r>
            <a:r>
              <a:rPr lang="en-US" altLang="ja-JP" sz="2000" dirty="0">
                <a:solidFill>
                  <a:schemeClr val="bg1"/>
                </a:solidFill>
                <a:latin typeface="HG丸ｺﾞｼｯｸM-PRO" panose="020F0600000000000000" pitchFamily="50" charset="-128"/>
                <a:ea typeface="HG丸ｺﾞｼｯｸM-PRO" panose="020F0600000000000000" pitchFamily="50" charset="-128"/>
              </a:rPr>
              <a:t>GMM</a:t>
            </a:r>
            <a:r>
              <a:rPr lang="ja-JP" altLang="en-US" sz="2000" dirty="0">
                <a:solidFill>
                  <a:schemeClr val="bg1"/>
                </a:solidFill>
                <a:latin typeface="HG丸ｺﾞｼｯｸM-PRO" panose="020F0600000000000000" pitchFamily="50" charset="-128"/>
                <a:ea typeface="HG丸ｺﾞｼｯｸM-PRO" panose="020F0600000000000000" pitchFamily="50" charset="-128"/>
              </a:rPr>
              <a:t>の実践</a:t>
            </a:r>
            <a:endParaRPr lang="en-GB" sz="2400" dirty="0">
              <a:solidFill>
                <a:schemeClr val="bg1"/>
              </a:solidFill>
              <a:latin typeface="HG丸ｺﾞｼｯｸM-PRO" panose="020F0600000000000000" pitchFamily="50" charset="-128"/>
              <a:ea typeface="HG丸ｺﾞｼｯｸM-PRO" panose="020F0600000000000000" pitchFamily="50" charset="-128"/>
            </a:endParaRPr>
          </a:p>
        </p:txBody>
      </p:sp>
      <p:pic>
        <p:nvPicPr>
          <p:cNvPr id="6" name="Graphic 5">
            <a:extLst>
              <a:ext uri="{FF2B5EF4-FFF2-40B4-BE49-F238E27FC236}">
                <a16:creationId xmlns:a16="http://schemas.microsoft.com/office/drawing/2014/main" id="{12134479-A330-4661-8658-619D0BEC18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936377" y="600278"/>
            <a:ext cx="4511040" cy="6014720"/>
          </a:xfrm>
          <a:prstGeom prst="rect">
            <a:avLst/>
          </a:prstGeom>
        </p:spPr>
      </p:pic>
    </p:spTree>
    <p:extLst>
      <p:ext uri="{BB962C8B-B14F-4D97-AF65-F5344CB8AC3E}">
        <p14:creationId xmlns:p14="http://schemas.microsoft.com/office/powerpoint/2010/main" val="3336757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298BE6-7C13-4C66-A446-C889FBF8332B}"/>
              </a:ext>
            </a:extLst>
          </p:cNvPr>
          <p:cNvSpPr txBox="1"/>
          <p:nvPr/>
        </p:nvSpPr>
        <p:spPr>
          <a:xfrm>
            <a:off x="585647" y="614681"/>
            <a:ext cx="9577256" cy="646331"/>
          </a:xfrm>
          <a:prstGeom prst="rect">
            <a:avLst/>
          </a:prstGeom>
          <a:noFill/>
        </p:spPr>
        <p:txBody>
          <a:bodyPr wrap="square" rtlCol="0">
            <a:spAutoFit/>
          </a:bodyPr>
          <a:lstStyle/>
          <a:p>
            <a:r>
              <a:rPr lang="en-GB" sz="3600" dirty="0">
                <a:solidFill>
                  <a:schemeClr val="bg2">
                    <a:lumMod val="50000"/>
                  </a:schemeClr>
                </a:solidFill>
                <a:latin typeface="Lato" panose="020F0502020204030203" pitchFamily="34" charset="0"/>
              </a:rPr>
              <a:t>Stage 1: Dataset creation</a:t>
            </a:r>
            <a:r>
              <a:rPr lang="ja-JP" altLang="en-US" sz="3600" dirty="0">
                <a:solidFill>
                  <a:schemeClr val="bg2">
                    <a:lumMod val="50000"/>
                  </a:schemeClr>
                </a:solidFill>
                <a:latin typeface="Lato" panose="020F0502020204030203" pitchFamily="34" charset="0"/>
              </a:rPr>
              <a:t>　</a:t>
            </a:r>
            <a:r>
              <a:rPr lang="ja-JP" altLang="en-US" sz="2800" dirty="0">
                <a:solidFill>
                  <a:schemeClr val="bg2">
                    <a:lumMod val="50000"/>
                  </a:schemeClr>
                </a:solidFill>
                <a:latin typeface="HG丸ｺﾞｼｯｸM-PRO" panose="020F0600000000000000" pitchFamily="50" charset="-128"/>
                <a:ea typeface="HG丸ｺﾞｼｯｸM-PRO" panose="020F0600000000000000" pitchFamily="50" charset="-128"/>
              </a:rPr>
              <a:t>データの取得</a:t>
            </a:r>
            <a:endParaRPr lang="en-GB" sz="3600" dirty="0">
              <a:solidFill>
                <a:schemeClr val="bg2">
                  <a:lumMod val="50000"/>
                </a:schemeClr>
              </a:solidFill>
              <a:latin typeface="HG丸ｺﾞｼｯｸM-PRO" panose="020F0600000000000000" pitchFamily="50" charset="-128"/>
              <a:ea typeface="HG丸ｺﾞｼｯｸM-PRO" panose="020F0600000000000000" pitchFamily="50" charset="-128"/>
            </a:endParaRPr>
          </a:p>
        </p:txBody>
      </p:sp>
      <p:sp>
        <p:nvSpPr>
          <p:cNvPr id="5" name="Content Placeholder 2">
            <a:extLst>
              <a:ext uri="{FF2B5EF4-FFF2-40B4-BE49-F238E27FC236}">
                <a16:creationId xmlns:a16="http://schemas.microsoft.com/office/drawing/2014/main" id="{5373EEE1-26D5-4F48-8138-0665071E9F9D}"/>
              </a:ext>
            </a:extLst>
          </p:cNvPr>
          <p:cNvSpPr>
            <a:spLocks noGrp="1"/>
          </p:cNvSpPr>
          <p:nvPr>
            <p:ph idx="1"/>
          </p:nvPr>
        </p:nvSpPr>
        <p:spPr>
          <a:xfrm>
            <a:off x="838200" y="1825625"/>
            <a:ext cx="10515600" cy="4351338"/>
          </a:xfrm>
        </p:spPr>
        <p:txBody>
          <a:bodyPr>
            <a:normAutofit/>
          </a:bodyPr>
          <a:lstStyle/>
          <a:p>
            <a:pPr marL="0" indent="0">
              <a:buSzPct val="100000"/>
              <a:buNone/>
            </a:pPr>
            <a:r>
              <a:rPr lang="en-GB" sz="1800" dirty="0">
                <a:solidFill>
                  <a:schemeClr val="bg2">
                    <a:lumMod val="50000"/>
                  </a:schemeClr>
                </a:solidFill>
                <a:latin typeface="Lato" panose="020F0502020204030203" pitchFamily="34" charset="0"/>
              </a:rPr>
              <a:t>Methods include…</a:t>
            </a:r>
            <a:br>
              <a:rPr lang="en-GB" sz="1800" dirty="0">
                <a:latin typeface="Lato" panose="020F0502020204030203" pitchFamily="34" charset="0"/>
              </a:rPr>
            </a:br>
            <a:endParaRPr lang="en-GB" sz="1800" dirty="0">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CT scanning</a:t>
            </a:r>
            <a:br>
              <a:rPr lang="en-GB" sz="1600" kern="0" dirty="0">
                <a:solidFill>
                  <a:srgbClr val="008080"/>
                </a:solidFill>
                <a:latin typeface="Lato" panose="020F0502020204030203" pitchFamily="34" charset="0"/>
              </a:rPr>
            </a:br>
            <a:endParaRPr lang="en-GB" sz="1600" kern="0" dirty="0">
              <a:solidFill>
                <a:srgbClr val="008080"/>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Photogrammetry</a:t>
            </a:r>
            <a:r>
              <a:rPr lang="en-GB" sz="1600"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and </a:t>
            </a:r>
            <a:r>
              <a:rPr lang="en-GB" sz="1600" b="1" kern="0" dirty="0">
                <a:solidFill>
                  <a:srgbClr val="008080"/>
                </a:solidFill>
                <a:latin typeface="Lato" panose="020F0502020204030203" pitchFamily="34" charset="0"/>
              </a:rPr>
              <a:t>structure from motion </a:t>
            </a:r>
            <a:r>
              <a:rPr lang="en-GB" sz="1600" kern="0" dirty="0">
                <a:solidFill>
                  <a:schemeClr val="accent6"/>
                </a:solidFill>
                <a:latin typeface="Lato" panose="020F0502020204030203" pitchFamily="34" charset="0"/>
              </a:rPr>
              <a:t>(</a:t>
            </a:r>
            <a:r>
              <a:rPr lang="en-GB" sz="1600" b="1" kern="0" dirty="0" err="1">
                <a:solidFill>
                  <a:srgbClr val="008080"/>
                </a:solidFill>
                <a:latin typeface="Lato" panose="020F0502020204030203" pitchFamily="34" charset="0"/>
              </a:rPr>
              <a:t>SfM</a:t>
            </a:r>
            <a:r>
              <a:rPr lang="en-GB" sz="1600" kern="0" dirty="0">
                <a:solidFill>
                  <a:schemeClr val="accent6"/>
                </a:solidFill>
                <a:latin typeface="Lato" panose="020F0502020204030203" pitchFamily="34" charset="0"/>
              </a:rPr>
              <a:t>)</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err="1">
                <a:solidFill>
                  <a:srgbClr val="008080"/>
                </a:solidFill>
                <a:latin typeface="Lato" panose="020F0502020204030203" pitchFamily="34" charset="0"/>
              </a:rPr>
              <a:t>Microphotogrammetry</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err="1">
                <a:solidFill>
                  <a:srgbClr val="008080"/>
                </a:solidFill>
                <a:latin typeface="Lato" panose="020F0502020204030203" pitchFamily="34" charset="0"/>
              </a:rPr>
              <a:t>Microscribe</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3D scanners</a:t>
            </a:r>
            <a:r>
              <a:rPr lang="en-GB" sz="1600" b="1"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(e.g. </a:t>
            </a:r>
            <a:r>
              <a:rPr lang="en-GB" sz="1600" kern="0" dirty="0" err="1">
                <a:solidFill>
                  <a:schemeClr val="bg2">
                    <a:lumMod val="50000"/>
                  </a:schemeClr>
                </a:solidFill>
                <a:latin typeface="Lato" panose="020F0502020204030203" pitchFamily="34" charset="0"/>
              </a:rPr>
              <a:t>NextEngine</a:t>
            </a:r>
            <a:r>
              <a:rPr lang="en-GB" sz="1600" kern="0" dirty="0">
                <a:solidFill>
                  <a:schemeClr val="bg2">
                    <a:lumMod val="50000"/>
                  </a:schemeClr>
                </a:solidFill>
                <a:latin typeface="Lato" panose="020F0502020204030203" pitchFamily="34" charset="0"/>
              </a:rPr>
              <a:t>)</a:t>
            </a:r>
            <a:br>
              <a:rPr lang="en-GB" sz="1600" kern="0" dirty="0">
                <a:latin typeface="Lato" panose="020F0502020204030203" pitchFamily="34" charset="0"/>
              </a:rPr>
            </a:br>
            <a:endParaRPr lang="en-GB" sz="1600" kern="0" dirty="0">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Data obtained from </a:t>
            </a:r>
            <a:r>
              <a:rPr lang="en-GB" sz="1600" b="1" kern="0" dirty="0">
                <a:solidFill>
                  <a:srgbClr val="008080"/>
                </a:solidFill>
                <a:latin typeface="Lato" panose="020F0502020204030203" pitchFamily="34" charset="0"/>
              </a:rPr>
              <a:t>drawings</a:t>
            </a:r>
            <a:r>
              <a:rPr lang="en-GB" sz="1600"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and</a:t>
            </a:r>
            <a:r>
              <a:rPr lang="en-GB" sz="1600" kern="0" dirty="0">
                <a:solidFill>
                  <a:schemeClr val="accent6"/>
                </a:solidFill>
                <a:latin typeface="Lato" panose="020F0502020204030203" pitchFamily="34" charset="0"/>
              </a:rPr>
              <a:t> </a:t>
            </a:r>
            <a:r>
              <a:rPr lang="en-GB" sz="1600" b="1" kern="0" dirty="0">
                <a:solidFill>
                  <a:srgbClr val="008080"/>
                </a:solidFill>
                <a:latin typeface="Lato" panose="020F0502020204030203" pitchFamily="34" charset="0"/>
              </a:rPr>
              <a:t>photographs</a:t>
            </a:r>
            <a:r>
              <a:rPr lang="ja-JP" altLang="en-US" sz="1600" b="1" kern="0" dirty="0">
                <a:solidFill>
                  <a:srgbClr val="008080"/>
                </a:solidFill>
                <a:latin typeface="Lato" panose="020F0502020204030203" pitchFamily="34" charset="0"/>
              </a:rPr>
              <a:t>　</a:t>
            </a:r>
            <a:r>
              <a:rPr lang="ja-JP" altLang="en-US" sz="1600" b="1" kern="0" dirty="0">
                <a:solidFill>
                  <a:srgbClr val="008080"/>
                </a:solidFill>
                <a:latin typeface="HG丸ｺﾞｼｯｸM-PRO" panose="020F0600000000000000" pitchFamily="50" charset="-128"/>
                <a:ea typeface="HG丸ｺﾞｼｯｸM-PRO" panose="020F0600000000000000" pitchFamily="50" charset="-128"/>
              </a:rPr>
              <a:t>実測図・写真でも可</a:t>
            </a:r>
            <a:r>
              <a:rPr lang="en-US" altLang="ja-JP" sz="1600" b="1" kern="0" dirty="0">
                <a:solidFill>
                  <a:srgbClr val="008080"/>
                </a:solidFill>
                <a:latin typeface="HG丸ｺﾞｼｯｸM-PRO" panose="020F0600000000000000" pitchFamily="50" charset="-128"/>
                <a:ea typeface="HG丸ｺﾞｼｯｸM-PRO" panose="020F0600000000000000" pitchFamily="50" charset="-128"/>
              </a:rPr>
              <a:t>!</a:t>
            </a:r>
            <a:r>
              <a:rPr lang="en-GB" sz="1600" kern="0" dirty="0">
                <a:solidFill>
                  <a:schemeClr val="accent6"/>
                </a:solidFill>
                <a:latin typeface="Lato" panose="020F0502020204030203" pitchFamily="34" charset="0"/>
              </a:rPr>
              <a:t> </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0" indent="-25200" fontAlgn="base">
              <a:lnSpc>
                <a:spcPct val="99000"/>
              </a:lnSpc>
              <a:spcBef>
                <a:spcPts val="600"/>
              </a:spcBef>
              <a:spcAft>
                <a:spcPct val="0"/>
              </a:spcAft>
              <a:buClr>
                <a:srgbClr val="000000"/>
              </a:buClr>
              <a:buSzPct val="100000"/>
              <a:buNone/>
            </a:pPr>
            <a:r>
              <a:rPr lang="en-GB" sz="1600" kern="0" dirty="0">
                <a:solidFill>
                  <a:schemeClr val="bg2">
                    <a:lumMod val="50000"/>
                  </a:schemeClr>
                </a:solidFill>
                <a:latin typeface="Lato" panose="020F0502020204030203" pitchFamily="34" charset="0"/>
              </a:rPr>
              <a:t>Note: Considered the error associated with each technique</a:t>
            </a:r>
            <a:r>
              <a:rPr lang="en-GB" sz="1800" kern="0" dirty="0">
                <a:solidFill>
                  <a:schemeClr val="bg2">
                    <a:lumMod val="50000"/>
                  </a:schemeClr>
                </a:solidFill>
                <a:latin typeface="Lato" panose="020F0502020204030203" pitchFamily="34" charset="0"/>
              </a:rPr>
              <a:t>!</a:t>
            </a:r>
          </a:p>
          <a:p>
            <a:pPr>
              <a:buSzPct val="100000"/>
              <a:buFont typeface="Wingdings" panose="05000000000000000000" pitchFamily="2" charset="2"/>
              <a:buChar char="§"/>
            </a:pPr>
            <a:endParaRPr lang="en-GB" sz="2000" dirty="0">
              <a:solidFill>
                <a:schemeClr val="accent6"/>
              </a:solidFill>
              <a:latin typeface="Lato" panose="020F0502020204030203" pitchFamily="34" charset="0"/>
            </a:endParaRPr>
          </a:p>
          <a:p>
            <a:pPr marL="0" indent="0">
              <a:buSzPct val="100000"/>
              <a:buNone/>
            </a:pPr>
            <a:endParaRPr lang="en-GB" sz="2000" dirty="0">
              <a:solidFill>
                <a:schemeClr val="accent6"/>
              </a:solidFill>
              <a:latin typeface="Lato" panose="020F0502020204030203" pitchFamily="34" charset="0"/>
            </a:endParaRPr>
          </a:p>
          <a:p>
            <a:pPr>
              <a:buSzPct val="100000"/>
              <a:buFont typeface="Wingdings" panose="05000000000000000000" pitchFamily="2" charset="2"/>
              <a:buChar char="§"/>
            </a:pPr>
            <a:endParaRPr lang="en-GB" sz="2000" dirty="0">
              <a:solidFill>
                <a:schemeClr val="accent6"/>
              </a:solidFill>
              <a:latin typeface="Lato" panose="020F0502020204030203" pitchFamily="34" charset="0"/>
            </a:endParaRPr>
          </a:p>
        </p:txBody>
      </p:sp>
      <p:pic>
        <p:nvPicPr>
          <p:cNvPr id="6" name="Picture 5">
            <a:extLst>
              <a:ext uri="{FF2B5EF4-FFF2-40B4-BE49-F238E27FC236}">
                <a16:creationId xmlns:a16="http://schemas.microsoft.com/office/drawing/2014/main" id="{3623C9F4-3479-46AC-9B40-29119A2C1EBE}"/>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37326" r="61647"/>
                    </a14:imgEffect>
                  </a14:imgLayer>
                </a14:imgProps>
              </a:ext>
            </a:extLst>
          </a:blip>
          <a:srcRect l="34286" t="-24" r="35313"/>
          <a:stretch/>
        </p:blipFill>
        <p:spPr>
          <a:xfrm>
            <a:off x="8010136" y="681037"/>
            <a:ext cx="3204331" cy="5927271"/>
          </a:xfrm>
          <a:prstGeom prst="rect">
            <a:avLst/>
          </a:prstGeom>
        </p:spPr>
      </p:pic>
    </p:spTree>
    <p:extLst>
      <p:ext uri="{BB962C8B-B14F-4D97-AF65-F5344CB8AC3E}">
        <p14:creationId xmlns:p14="http://schemas.microsoft.com/office/powerpoint/2010/main" val="162453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763B54-15BC-4923-BC82-EB16E931D6DE}"/>
              </a:ext>
            </a:extLst>
          </p:cNvPr>
          <p:cNvSpPr>
            <a:spLocks noGrp="1"/>
          </p:cNvSpPr>
          <p:nvPr>
            <p:ph type="title"/>
          </p:nvPr>
        </p:nvSpPr>
        <p:spPr>
          <a:xfrm>
            <a:off x="838200" y="365125"/>
            <a:ext cx="10515600" cy="1325563"/>
          </a:xfrm>
        </p:spPr>
        <p:txBody>
          <a:bodyPr>
            <a:normAutofit/>
          </a:bodyPr>
          <a:lstStyle/>
          <a:p>
            <a:r>
              <a:rPr lang="en-GB" altLang="ja-JP" sz="5400" dirty="0">
                <a:solidFill>
                  <a:schemeClr val="bg2">
                    <a:lumMod val="50000"/>
                  </a:schemeClr>
                </a:solidFill>
                <a:latin typeface="Lato" panose="020F0502020204030203" pitchFamily="34" charset="0"/>
              </a:rPr>
              <a:t>Welcome!</a:t>
            </a:r>
            <a:endParaRPr lang="en-GB" sz="5400" dirty="0">
              <a:solidFill>
                <a:schemeClr val="bg2">
                  <a:lumMod val="50000"/>
                </a:schemeClr>
              </a:solidFill>
              <a:latin typeface="Lato" panose="020F0502020204030203" pitchFamily="34" charset="0"/>
            </a:endParaRPr>
          </a:p>
        </p:txBody>
      </p:sp>
      <p:sp>
        <p:nvSpPr>
          <p:cNvPr id="5" name="Content Placeholder 2">
            <a:extLst>
              <a:ext uri="{FF2B5EF4-FFF2-40B4-BE49-F238E27FC236}">
                <a16:creationId xmlns:a16="http://schemas.microsoft.com/office/drawing/2014/main" id="{63300107-6696-46F3-8D64-F146E552B45F}"/>
              </a:ext>
            </a:extLst>
          </p:cNvPr>
          <p:cNvSpPr>
            <a:spLocks noGrp="1"/>
          </p:cNvSpPr>
          <p:nvPr>
            <p:ph idx="1"/>
          </p:nvPr>
        </p:nvSpPr>
        <p:spPr>
          <a:xfrm>
            <a:off x="838200" y="1825625"/>
            <a:ext cx="10515600" cy="4351338"/>
          </a:xfrm>
        </p:spPr>
        <p:txBody>
          <a:bodyPr/>
          <a:lstStyle/>
          <a:p>
            <a:pPr marL="514350" indent="-514350">
              <a:buSzPct val="150000"/>
              <a:buFont typeface="+mj-lt"/>
              <a:buAutoNum type="arabicPeriod"/>
            </a:pPr>
            <a:r>
              <a:rPr lang="en-GB" dirty="0">
                <a:solidFill>
                  <a:schemeClr val="bg2">
                    <a:lumMod val="50000"/>
                  </a:schemeClr>
                </a:solidFill>
                <a:latin typeface="Lato" panose="020F0502020204030203" pitchFamily="34" charset="0"/>
              </a:rPr>
              <a:t>Find the workshop materials</a:t>
            </a:r>
            <a:r>
              <a:rPr lang="ja-JP" altLang="en-US" sz="2400" dirty="0">
                <a:solidFill>
                  <a:schemeClr val="bg2">
                    <a:lumMod val="50000"/>
                  </a:schemeClr>
                </a:solidFill>
                <a:latin typeface="HG丸ｺﾞｼｯｸM-PRO" panose="020F0600000000000000" pitchFamily="50" charset="-128"/>
                <a:ea typeface="HG丸ｺﾞｼｯｸM-PRO" panose="020F0600000000000000" pitchFamily="50" charset="-128"/>
              </a:rPr>
              <a:t>／資料を見つけよう</a:t>
            </a:r>
            <a:r>
              <a:rPr lang="en-GB" sz="2400" dirty="0">
                <a:solidFill>
                  <a:schemeClr val="bg2">
                    <a:lumMod val="50000"/>
                  </a:schemeClr>
                </a:solidFill>
                <a:latin typeface="HG丸ｺﾞｼｯｸM-PRO" panose="020F0600000000000000" pitchFamily="50" charset="-128"/>
                <a:ea typeface="HG丸ｺﾞｼｯｸM-PRO" panose="020F0600000000000000" pitchFamily="50" charset="-128"/>
              </a:rPr>
              <a:t> </a:t>
            </a:r>
            <a:br>
              <a:rPr lang="en-GB" sz="1800" dirty="0">
                <a:latin typeface="Lato" panose="020F0502020204030203" pitchFamily="34" charset="0"/>
              </a:rPr>
            </a:br>
            <a:r>
              <a:rPr lang="en-GB" sz="1800" dirty="0">
                <a:solidFill>
                  <a:srgbClr val="008080"/>
                </a:solidFill>
                <a:latin typeface="Lato" panose="020F0502020204030203" pitchFamily="34" charset="0"/>
                <a:hlinkClick r:id="rId2"/>
              </a:rPr>
              <a:t>https://github.com/CSHoggard/-workshopjapan2020</a:t>
            </a:r>
            <a:br>
              <a:rPr lang="en-GB" sz="1800" dirty="0">
                <a:solidFill>
                  <a:srgbClr val="008080"/>
                </a:solidFill>
                <a:latin typeface="Lato" panose="020F0502020204030203" pitchFamily="34" charset="0"/>
              </a:rPr>
            </a:br>
            <a:br>
              <a:rPr lang="en-GB" sz="1800" dirty="0">
                <a:latin typeface="Lato" panose="020F0502020204030203" pitchFamily="34" charset="0"/>
              </a:rPr>
            </a:br>
            <a:endParaRPr lang="en-GB" sz="1800" dirty="0">
              <a:latin typeface="Lato" panose="020F0502020204030203" pitchFamily="34" charset="0"/>
            </a:endParaRPr>
          </a:p>
          <a:p>
            <a:pPr marL="514350" indent="-514350">
              <a:buSzPct val="150000"/>
              <a:buFont typeface="+mj-lt"/>
              <a:buAutoNum type="arabicPeriod"/>
            </a:pPr>
            <a:r>
              <a:rPr lang="en-GB" dirty="0">
                <a:solidFill>
                  <a:srgbClr val="008080"/>
                </a:solidFill>
                <a:latin typeface="Lato" panose="020F0502020204030203" pitchFamily="34" charset="0"/>
              </a:rPr>
              <a:t>Immediate feedback? 		</a:t>
            </a:r>
            <a:r>
              <a:rPr lang="en-GB" b="1" dirty="0">
                <a:solidFill>
                  <a:srgbClr val="008080"/>
                </a:solidFill>
                <a:latin typeface="Lato" panose="020F0502020204030203" pitchFamily="34" charset="0"/>
              </a:rPr>
              <a:t>Zoom</a:t>
            </a:r>
            <a:r>
              <a:rPr lang="en-GB" dirty="0">
                <a:solidFill>
                  <a:srgbClr val="008080"/>
                </a:solidFill>
                <a:latin typeface="Lato" panose="020F0502020204030203" pitchFamily="34" charset="0"/>
              </a:rPr>
              <a:t> (emojis and chat</a:t>
            </a:r>
            <a:r>
              <a:rPr lang="en-GB" dirty="0">
                <a:solidFill>
                  <a:schemeClr val="bg2">
                    <a:lumMod val="50000"/>
                  </a:schemeClr>
                </a:solidFill>
                <a:latin typeface="Lato" panose="020F0502020204030203" pitchFamily="34" charset="0"/>
              </a:rPr>
              <a:t>)</a:t>
            </a:r>
            <a:br>
              <a:rPr lang="en-GB" dirty="0">
                <a:solidFill>
                  <a:schemeClr val="bg2">
                    <a:lumMod val="50000"/>
                  </a:schemeClr>
                </a:solidFill>
                <a:latin typeface="Lato" panose="020F0502020204030203" pitchFamily="34" charset="0"/>
              </a:rPr>
            </a:br>
            <a:r>
              <a:rPr lang="ja-JP" altLang="en-US" sz="2400" dirty="0">
                <a:solidFill>
                  <a:srgbClr val="008080"/>
                </a:solidFill>
                <a:latin typeface="HG丸ｺﾞｼｯｸM-PRO" panose="020F0600000000000000" pitchFamily="50" charset="-128"/>
                <a:ea typeface="HG丸ｺﾞｼｯｸM-PRO" panose="020F0600000000000000" pitchFamily="50" charset="-128"/>
              </a:rPr>
              <a:t>その場の返信・反応は</a:t>
            </a:r>
            <a:r>
              <a:rPr lang="en-US" altLang="ja-JP" sz="2400" dirty="0">
                <a:solidFill>
                  <a:srgbClr val="008080"/>
                </a:solidFill>
                <a:latin typeface="HG丸ｺﾞｼｯｸM-PRO" panose="020F0600000000000000" pitchFamily="50" charset="-128"/>
                <a:ea typeface="HG丸ｺﾞｼｯｸM-PRO" panose="020F0600000000000000" pitchFamily="50" charset="-128"/>
              </a:rPr>
              <a:t>?</a:t>
            </a:r>
            <a:br>
              <a:rPr lang="en-GB" dirty="0">
                <a:solidFill>
                  <a:srgbClr val="008080"/>
                </a:solidFill>
                <a:latin typeface="Lato" panose="020F0502020204030203" pitchFamily="34" charset="0"/>
              </a:rPr>
            </a:br>
            <a:endParaRPr lang="en-GB" dirty="0">
              <a:solidFill>
                <a:srgbClr val="008080"/>
              </a:solidFill>
              <a:latin typeface="Lato" panose="020F0502020204030203" pitchFamily="34" charset="0"/>
            </a:endParaRPr>
          </a:p>
          <a:p>
            <a:pPr marL="514350" indent="-514350">
              <a:buSzPct val="150000"/>
              <a:buFont typeface="+mj-lt"/>
              <a:buAutoNum type="arabicPeriod"/>
            </a:pPr>
            <a:r>
              <a:rPr lang="en-GB" dirty="0">
                <a:solidFill>
                  <a:srgbClr val="008080"/>
                </a:solidFill>
                <a:latin typeface="Lato" panose="020F0502020204030203" pitchFamily="34" charset="0"/>
              </a:rPr>
              <a:t>Questions?				</a:t>
            </a:r>
            <a:r>
              <a:rPr lang="en-GB" b="1" dirty="0">
                <a:solidFill>
                  <a:srgbClr val="008080"/>
                </a:solidFill>
                <a:latin typeface="Lato" panose="020F0502020204030203" pitchFamily="34" charset="0"/>
              </a:rPr>
              <a:t>Slack and Google Document</a:t>
            </a:r>
            <a:br>
              <a:rPr lang="en-GB" b="1" dirty="0">
                <a:solidFill>
                  <a:srgbClr val="008080"/>
                </a:solidFill>
                <a:latin typeface="Lato" panose="020F0502020204030203" pitchFamily="34" charset="0"/>
              </a:rPr>
            </a:br>
            <a:r>
              <a:rPr lang="ja-JP" altLang="en-US" sz="2400" dirty="0">
                <a:solidFill>
                  <a:srgbClr val="008080"/>
                </a:solidFill>
                <a:latin typeface="HG丸ｺﾞｼｯｸM-PRO" panose="020F0600000000000000" pitchFamily="50" charset="-128"/>
                <a:ea typeface="HG丸ｺﾞｼｯｸM-PRO" panose="020F0600000000000000" pitchFamily="50" charset="-128"/>
              </a:rPr>
              <a:t>質問は</a:t>
            </a:r>
            <a:r>
              <a:rPr lang="en-US" altLang="ja-JP" sz="2400" dirty="0">
                <a:solidFill>
                  <a:srgbClr val="008080"/>
                </a:solidFill>
                <a:latin typeface="HG丸ｺﾞｼｯｸM-PRO" panose="020F0600000000000000" pitchFamily="50" charset="-128"/>
                <a:ea typeface="HG丸ｺﾞｼｯｸM-PRO" panose="020F0600000000000000" pitchFamily="50" charset="-128"/>
              </a:rPr>
              <a:t>?</a:t>
            </a:r>
            <a:endParaRPr lang="en-GB" b="1" dirty="0">
              <a:solidFill>
                <a:srgbClr val="008080"/>
              </a:solidFill>
              <a:latin typeface="Lato" panose="020F0502020204030203" pitchFamily="34" charset="0"/>
            </a:endParaRPr>
          </a:p>
        </p:txBody>
      </p:sp>
      <p:cxnSp>
        <p:nvCxnSpPr>
          <p:cNvPr id="6" name="Straight Connector 5">
            <a:extLst>
              <a:ext uri="{FF2B5EF4-FFF2-40B4-BE49-F238E27FC236}">
                <a16:creationId xmlns:a16="http://schemas.microsoft.com/office/drawing/2014/main" id="{7A2BCF41-9901-4FC9-9010-4A2F53DB1B45}"/>
              </a:ext>
            </a:extLst>
          </p:cNvPr>
          <p:cNvCxnSpPr>
            <a:cxnSpLocks/>
          </p:cNvCxnSpPr>
          <p:nvPr/>
        </p:nvCxnSpPr>
        <p:spPr>
          <a:xfrm>
            <a:off x="522514" y="6374674"/>
            <a:ext cx="11168743" cy="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90C066BC-CCDC-4648-9B1A-7956E422F268}"/>
              </a:ext>
            </a:extLst>
          </p:cNvPr>
          <p:cNvSpPr/>
          <p:nvPr/>
        </p:nvSpPr>
        <p:spPr>
          <a:xfrm>
            <a:off x="305889" y="6176963"/>
            <a:ext cx="406400" cy="406400"/>
          </a:xfrm>
          <a:prstGeom prst="ellipse">
            <a:avLst/>
          </a:prstGeom>
          <a:solidFill>
            <a:schemeClr val="bg1"/>
          </a:solidFill>
          <a:ln w="57150">
            <a:solidFill>
              <a:srgbClr val="0080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a:extLst>
              <a:ext uri="{FF2B5EF4-FFF2-40B4-BE49-F238E27FC236}">
                <a16:creationId xmlns:a16="http://schemas.microsoft.com/office/drawing/2014/main" id="{C7FD4F0B-C0BD-46E0-8B0C-28E8CA547B19}"/>
              </a:ext>
            </a:extLst>
          </p:cNvPr>
          <p:cNvSpPr/>
          <p:nvPr/>
        </p:nvSpPr>
        <p:spPr>
          <a:xfrm>
            <a:off x="11479711" y="6176963"/>
            <a:ext cx="406400" cy="406400"/>
          </a:xfrm>
          <a:prstGeom prst="ellipse">
            <a:avLst/>
          </a:prstGeom>
          <a:solidFill>
            <a:schemeClr val="bg1"/>
          </a:solidFill>
          <a:ln w="57150">
            <a:solidFill>
              <a:srgbClr val="0080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23836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1138773"/>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br>
              <a:rPr lang="en-GB" sz="4000" dirty="0">
                <a:solidFill>
                  <a:schemeClr val="bg1"/>
                </a:solidFill>
                <a:latin typeface="Lato" panose="020F0502020204030203" pitchFamily="34" charset="0"/>
              </a:rPr>
            </a:br>
            <a:r>
              <a:rPr lang="ja-JP" altLang="en-US" sz="2800" dirty="0">
                <a:solidFill>
                  <a:schemeClr val="bg1"/>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ランドマークの選択</a:t>
            </a:r>
            <a:endParaRPr lang="en-GB" sz="4000" dirty="0">
              <a:solidFill>
                <a:schemeClr val="bg1"/>
              </a:solidFill>
              <a:latin typeface="Lato" panose="020F0502020204030203" pitchFamily="34" charset="0"/>
            </a:endParaRPr>
          </a:p>
        </p:txBody>
      </p:sp>
      <p:sp>
        <p:nvSpPr>
          <p:cNvPr id="6" name="Content Placeholder 4">
            <a:extLst>
              <a:ext uri="{FF2B5EF4-FFF2-40B4-BE49-F238E27FC236}">
                <a16:creationId xmlns:a16="http://schemas.microsoft.com/office/drawing/2014/main" id="{E5FCCBD0-5CE4-4255-8681-0D3E906FF062}"/>
              </a:ext>
            </a:extLst>
          </p:cNvPr>
          <p:cNvSpPr>
            <a:spLocks noGrp="1"/>
          </p:cNvSpPr>
          <p:nvPr>
            <p:ph idx="1"/>
          </p:nvPr>
        </p:nvSpPr>
        <p:spPr>
          <a:xfrm>
            <a:off x="801282" y="1937248"/>
            <a:ext cx="6721249" cy="3937484"/>
          </a:xfrm>
        </p:spPr>
        <p:txBody>
          <a:bodyPr>
            <a:normAutofit/>
          </a:bodyPr>
          <a:lstStyle/>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Central to geometric morphometrics are landmarks</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b="1" dirty="0">
                <a:solidFill>
                  <a:schemeClr val="bg1"/>
                </a:solidFill>
                <a:latin typeface="Lato" panose="020F0502020204030203" pitchFamily="34" charset="0"/>
              </a:rPr>
              <a:t>Landmark</a:t>
            </a:r>
            <a:r>
              <a:rPr lang="en-GB" sz="1600" dirty="0">
                <a:solidFill>
                  <a:schemeClr val="bg1"/>
                </a:solidFill>
                <a:latin typeface="Lato" panose="020F0502020204030203" pitchFamily="34" charset="0"/>
              </a:rPr>
              <a:t>: coordinate point used to represent a shape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and/or a homologous point on a structure </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Quantifiable as Cartesian coordinates (x , y / z coordinates)</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Variety of different ways of approaching what type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of landmarks are necessary</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Can be treated as individual points or converted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(using various techniques) into curves and outlines</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513823" y="2550038"/>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455200"/>
            <a:ext cx="3163045" cy="230832"/>
          </a:xfrm>
          <a:prstGeom prst="rect">
            <a:avLst/>
          </a:prstGeom>
        </p:spPr>
        <p:txBody>
          <a:bodyPr wrap="none">
            <a:spAutoFit/>
          </a:bodyPr>
          <a:lstStyle/>
          <a:p>
            <a:r>
              <a:rPr lang="en-GB" sz="900" dirty="0">
                <a:solidFill>
                  <a:schemeClr val="bg1"/>
                </a:solidFill>
                <a:latin typeface="Lato" panose="020F0502020204030203" pitchFamily="34" charset="0"/>
              </a:rPr>
              <a:t>Claude, J. (2008). </a:t>
            </a:r>
            <a:r>
              <a:rPr lang="en-GB" sz="900" i="1" dirty="0">
                <a:solidFill>
                  <a:schemeClr val="bg1"/>
                </a:solidFill>
                <a:latin typeface="Lato" panose="020F0502020204030203" pitchFamily="34" charset="0"/>
              </a:rPr>
              <a:t>Morphometrics with R.</a:t>
            </a:r>
            <a:r>
              <a:rPr lang="en-GB" sz="900" dirty="0">
                <a:solidFill>
                  <a:schemeClr val="bg1"/>
                </a:solidFill>
                <a:latin typeface="Lato" panose="020F0502020204030203" pitchFamily="34" charset="0"/>
              </a:rPr>
              <a:t> Springer Publishing.</a:t>
            </a:r>
          </a:p>
        </p:txBody>
      </p:sp>
    </p:spTree>
    <p:extLst>
      <p:ext uri="{BB962C8B-B14F-4D97-AF65-F5344CB8AC3E}">
        <p14:creationId xmlns:p14="http://schemas.microsoft.com/office/powerpoint/2010/main" val="13190963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445336" y="762362"/>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144951"/>
            <a:ext cx="3244799" cy="230832"/>
          </a:xfrm>
          <a:prstGeom prst="rect">
            <a:avLst/>
          </a:prstGeom>
        </p:spPr>
        <p:txBody>
          <a:bodyPr wrap="none">
            <a:spAutoFit/>
          </a:bodyPr>
          <a:lstStyle/>
          <a:p>
            <a:r>
              <a:rPr lang="en-GB" sz="900" dirty="0">
                <a:solidFill>
                  <a:schemeClr val="bg1"/>
                </a:solidFill>
                <a:latin typeface="Lato" panose="020F0502020204030203" pitchFamily="34" charset="0"/>
              </a:rPr>
              <a:t>Claude, J. (2008). Morphometrics with R. Springer Publishing.</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4" y="1880433"/>
            <a:ext cx="7165386" cy="3937484"/>
          </a:xfrm>
        </p:spPr>
        <p:txBody>
          <a:bodyPr>
            <a:normAutofit/>
          </a:bodyPr>
          <a:lstStyle/>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Various types of landmarks</a:t>
            </a:r>
            <a:r>
              <a:rPr lang="ja-JP" altLang="en-US" sz="1600" b="1" kern="0" dirty="0">
                <a:solidFill>
                  <a:schemeClr val="bg1"/>
                </a:solidFill>
                <a:latin typeface="Lato" panose="020F0502020204030203" pitchFamily="34" charset="0"/>
              </a:rPr>
              <a:t>　</a:t>
            </a:r>
            <a:r>
              <a:rPr lang="ja-JP" altLang="en-US" sz="1400" b="1" kern="0" dirty="0">
                <a:solidFill>
                  <a:schemeClr val="bg1"/>
                </a:solidFill>
                <a:latin typeface="HG丸ｺﾞｼｯｸM-PRO" panose="020F0600000000000000" pitchFamily="50" charset="-128"/>
                <a:ea typeface="HG丸ｺﾞｼｯｸM-PRO" panose="020F0600000000000000" pitchFamily="50" charset="-128"/>
              </a:rPr>
              <a:t>ランドマークの種類</a:t>
            </a:r>
            <a:endParaRPr lang="en-GB" sz="1600" b="1" kern="0" dirty="0">
              <a:solidFill>
                <a:schemeClr val="bg1"/>
              </a:solidFill>
              <a:latin typeface="Lato" panose="020F0502020204030203" pitchFamily="34" charset="0"/>
            </a:endParaRP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 </a:t>
            </a:r>
            <a:r>
              <a:rPr lang="en-GB" sz="1600" kern="0" dirty="0">
                <a:solidFill>
                  <a:schemeClr val="bg1"/>
                </a:solidFill>
                <a:latin typeface="Lato" panose="020F0502020204030203" pitchFamily="34" charset="0"/>
              </a:rPr>
              <a:t>Homologous biological structures</a:t>
            </a:r>
            <a:r>
              <a:rPr lang="ja-JP" altLang="en-US" sz="1600" kern="0" dirty="0">
                <a:solidFill>
                  <a:schemeClr val="bg1"/>
                </a:solidFill>
                <a:latin typeface="Lato" panose="020F0502020204030203" pitchFamily="34" charset="0"/>
              </a:rPr>
              <a:t>　</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相同な生物学的構造</a:t>
            </a:r>
            <a:endParaRPr lang="en-GB" sz="1600" kern="0" dirty="0">
              <a:solidFill>
                <a:schemeClr val="bg1"/>
              </a:solidFill>
              <a:latin typeface="HG丸ｺﾞｼｯｸM-PRO" panose="020F0600000000000000" pitchFamily="50" charset="-128"/>
              <a:ea typeface="HG丸ｺﾞｼｯｸM-PRO" panose="020F0600000000000000" pitchFamily="50" charset="-128"/>
            </a:endParaRP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II: </a:t>
            </a:r>
            <a:r>
              <a:rPr lang="en-GB" sz="1600" kern="0" dirty="0">
                <a:solidFill>
                  <a:schemeClr val="bg1"/>
                </a:solidFill>
                <a:latin typeface="Lato" panose="020F0502020204030203" pitchFamily="34" charset="0"/>
              </a:rPr>
              <a:t>Geometric definition e.g. greatest curvature</a:t>
            </a:r>
            <a:r>
              <a:rPr lang="ja-JP" altLang="en-US" sz="1600" kern="0" dirty="0">
                <a:solidFill>
                  <a:schemeClr val="bg1"/>
                </a:solidFill>
                <a:latin typeface="Lato" panose="020F0502020204030203" pitchFamily="34" charset="0"/>
              </a:rPr>
              <a:t> </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幾何学的な定義</a:t>
            </a:r>
            <a:endParaRPr lang="en-GB" sz="1600" kern="0" dirty="0">
              <a:solidFill>
                <a:schemeClr val="bg1"/>
              </a:solidFill>
              <a:latin typeface="HG丸ｺﾞｼｯｸM-PRO" panose="020F0600000000000000" pitchFamily="50" charset="-128"/>
              <a:ea typeface="HG丸ｺﾞｼｯｸM-PRO" panose="020F0600000000000000" pitchFamily="50" charset="-128"/>
            </a:endParaRP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III: </a:t>
            </a:r>
            <a:r>
              <a:rPr lang="en-GB" sz="1600" kern="0" dirty="0">
                <a:solidFill>
                  <a:schemeClr val="bg1"/>
                </a:solidFill>
                <a:latin typeface="Lato" panose="020F0502020204030203" pitchFamily="34" charset="0"/>
              </a:rPr>
              <a:t>Point with reference to another point</a:t>
            </a:r>
            <a:r>
              <a:rPr lang="ja-JP" altLang="en-US" sz="1600" kern="0" dirty="0">
                <a:solidFill>
                  <a:schemeClr val="bg1"/>
                </a:solidFill>
                <a:latin typeface="Lato" panose="020F0502020204030203" pitchFamily="34" charset="0"/>
              </a:rPr>
              <a:t>　</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他の点にもとづく</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 special example: </a:t>
            </a:r>
            <a:r>
              <a:rPr lang="en-GB" sz="1600" b="1" kern="0" dirty="0" err="1">
                <a:solidFill>
                  <a:schemeClr val="bg1"/>
                </a:solidFill>
                <a:latin typeface="Lato" panose="020F0502020204030203" pitchFamily="34" charset="0"/>
              </a:rPr>
              <a:t>semilandmarks</a:t>
            </a:r>
            <a:r>
              <a:rPr lang="ja-JP" altLang="en-US" sz="1600" b="1" kern="0" dirty="0">
                <a:solidFill>
                  <a:schemeClr val="bg1"/>
                </a:solidFill>
                <a:latin typeface="Lato" panose="020F0502020204030203" pitchFamily="34" charset="0"/>
              </a:rPr>
              <a:t>　</a:t>
            </a:r>
            <a:r>
              <a:rPr lang="ja-JP" altLang="en-US" sz="1400" b="1" kern="0" dirty="0">
                <a:solidFill>
                  <a:schemeClr val="bg1"/>
                </a:solidFill>
                <a:latin typeface="HG丸ｺﾞｼｯｸM-PRO" panose="020F0600000000000000" pitchFamily="50" charset="-128"/>
                <a:ea typeface="HG丸ｺﾞｼｯｸM-PRO" panose="020F0600000000000000" pitchFamily="50" charset="-128"/>
              </a:rPr>
              <a:t>セミ・ランドマーク</a:t>
            </a:r>
            <a:endParaRPr lang="en-GB" sz="1600" b="1" kern="0" dirty="0">
              <a:solidFill>
                <a:schemeClr val="bg1"/>
              </a:solidFill>
              <a:latin typeface="HG丸ｺﾞｼｯｸM-PRO" panose="020F0600000000000000" pitchFamily="50" charset="-128"/>
              <a:ea typeface="HG丸ｺﾞｼｯｸM-PRO" panose="020F0600000000000000" pitchFamily="50" charset="-128"/>
            </a:endParaRP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Placed using an algorithm</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Equidistant and placed between one or two end-points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 special </a:t>
            </a:r>
            <a:r>
              <a:rPr lang="en-GB" sz="1600" b="1" kern="0" dirty="0">
                <a:solidFill>
                  <a:schemeClr val="bg1"/>
                </a:solidFill>
                <a:latin typeface="Lato" panose="020F0502020204030203" pitchFamily="34" charset="0"/>
              </a:rPr>
              <a:t>Type III landmark</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See also sliding semilandmarks</a:t>
            </a:r>
          </a:p>
        </p:txBody>
      </p:sp>
      <p:pic>
        <p:nvPicPr>
          <p:cNvPr id="10" name="Picture 9">
            <a:extLst>
              <a:ext uri="{FF2B5EF4-FFF2-40B4-BE49-F238E27FC236}">
                <a16:creationId xmlns:a16="http://schemas.microsoft.com/office/drawing/2014/main" id="{67549527-85C3-4231-9E96-8A67726A85DC}"/>
              </a:ext>
            </a:extLst>
          </p:cNvPr>
          <p:cNvPicPr>
            <a:picLocks noChangeAspect="1"/>
          </p:cNvPicPr>
          <p:nvPr/>
        </p:nvPicPr>
        <p:blipFill>
          <a:blip r:embed="rId3"/>
          <a:stretch>
            <a:fillRect/>
          </a:stretch>
        </p:blipFill>
        <p:spPr>
          <a:xfrm>
            <a:off x="8513823" y="3035269"/>
            <a:ext cx="3541204" cy="3419931"/>
          </a:xfrm>
          <a:prstGeom prst="rect">
            <a:avLst/>
          </a:prstGeom>
        </p:spPr>
      </p:pic>
      <p:sp>
        <p:nvSpPr>
          <p:cNvPr id="11" name="Rectangle 10">
            <a:extLst>
              <a:ext uri="{FF2B5EF4-FFF2-40B4-BE49-F238E27FC236}">
                <a16:creationId xmlns:a16="http://schemas.microsoft.com/office/drawing/2014/main" id="{F9546D0A-4521-4F78-A093-7CE41FB35231}"/>
              </a:ext>
            </a:extLst>
          </p:cNvPr>
          <p:cNvSpPr/>
          <p:nvPr/>
        </p:nvSpPr>
        <p:spPr>
          <a:xfrm>
            <a:off x="239326" y="6375783"/>
            <a:ext cx="8290562" cy="369332"/>
          </a:xfrm>
          <a:prstGeom prst="rect">
            <a:avLst/>
          </a:prstGeom>
        </p:spPr>
        <p:txBody>
          <a:bodyPr wrap="square">
            <a:spAutoFit/>
          </a:bodyPr>
          <a:lstStyle/>
          <a:p>
            <a:r>
              <a:rPr lang="en-GB" sz="900" dirty="0">
                <a:solidFill>
                  <a:schemeClr val="bg1"/>
                </a:solidFill>
                <a:latin typeface="Lato" panose="020F0502020204030203" pitchFamily="34" charset="0"/>
              </a:rPr>
              <a:t>Ros, J., </a:t>
            </a:r>
            <a:r>
              <a:rPr lang="en-GB" sz="900" dirty="0" err="1">
                <a:solidFill>
                  <a:schemeClr val="bg1"/>
                </a:solidFill>
                <a:latin typeface="Lato" panose="020F0502020204030203" pitchFamily="34" charset="0"/>
              </a:rPr>
              <a:t>Evin</a:t>
            </a:r>
            <a:r>
              <a:rPr lang="en-GB" sz="900" dirty="0">
                <a:solidFill>
                  <a:schemeClr val="bg1"/>
                </a:solidFill>
                <a:latin typeface="Lato" panose="020F0502020204030203" pitchFamily="34" charset="0"/>
              </a:rPr>
              <a:t>, A., </a:t>
            </a:r>
            <a:r>
              <a:rPr lang="en-GB" sz="900" dirty="0" err="1">
                <a:solidFill>
                  <a:schemeClr val="bg1"/>
                </a:solidFill>
                <a:latin typeface="Lato" panose="020F0502020204030203" pitchFamily="34" charset="0"/>
              </a:rPr>
              <a:t>Bouby</a:t>
            </a:r>
            <a:r>
              <a:rPr lang="en-GB" sz="900" dirty="0">
                <a:solidFill>
                  <a:schemeClr val="bg1"/>
                </a:solidFill>
                <a:latin typeface="Lato" panose="020F0502020204030203" pitchFamily="34" charset="0"/>
              </a:rPr>
              <a:t>, L. &amp; Marie-Pierre, R. (2013). Geometric morphometric analysis of grain shape and the </a:t>
            </a:r>
            <a:br>
              <a:rPr lang="en-GB" sz="900" dirty="0">
                <a:solidFill>
                  <a:schemeClr val="bg1"/>
                </a:solidFill>
                <a:latin typeface="Lato" panose="020F0502020204030203" pitchFamily="34" charset="0"/>
              </a:rPr>
            </a:br>
            <a:r>
              <a:rPr lang="en-GB" sz="900" dirty="0">
                <a:solidFill>
                  <a:schemeClr val="bg1"/>
                </a:solidFill>
                <a:latin typeface="Lato" panose="020F0502020204030203" pitchFamily="34" charset="0"/>
              </a:rPr>
              <a:t>identification of two-rowed barley (</a:t>
            </a:r>
            <a:r>
              <a:rPr lang="en-GB" sz="900" dirty="0" err="1">
                <a:solidFill>
                  <a:schemeClr val="bg1"/>
                </a:solidFill>
                <a:latin typeface="Lato" panose="020F0502020204030203" pitchFamily="34" charset="0"/>
              </a:rPr>
              <a:t>Hordeum</a:t>
            </a:r>
            <a:r>
              <a:rPr lang="en-GB" sz="900" dirty="0">
                <a:solidFill>
                  <a:schemeClr val="bg1"/>
                </a:solidFill>
                <a:latin typeface="Lato" panose="020F0502020204030203" pitchFamily="34" charset="0"/>
              </a:rPr>
              <a:t> vulgare subsp. distichum L.) in southern France. Journal of Archaeological Science. 41. </a:t>
            </a:r>
          </a:p>
        </p:txBody>
      </p:sp>
    </p:spTree>
    <p:extLst>
      <p:ext uri="{BB962C8B-B14F-4D97-AF65-F5344CB8AC3E}">
        <p14:creationId xmlns:p14="http://schemas.microsoft.com/office/powerpoint/2010/main" val="2915529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445336" y="762362"/>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144951"/>
            <a:ext cx="3244799" cy="230832"/>
          </a:xfrm>
          <a:prstGeom prst="rect">
            <a:avLst/>
          </a:prstGeom>
        </p:spPr>
        <p:txBody>
          <a:bodyPr wrap="none">
            <a:spAutoFit/>
          </a:bodyPr>
          <a:lstStyle/>
          <a:p>
            <a:r>
              <a:rPr lang="en-GB" sz="900" dirty="0">
                <a:solidFill>
                  <a:schemeClr val="bg1"/>
                </a:solidFill>
                <a:latin typeface="Lato" panose="020F0502020204030203" pitchFamily="34" charset="0"/>
              </a:rPr>
              <a:t>Claude, J. (2008). Morphometrics with R. Springer Publishing.</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4" y="1937248"/>
            <a:ext cx="7346406" cy="3937484"/>
          </a:xfrm>
        </p:spPr>
        <p:txBody>
          <a:bodyPr>
            <a:normAutofit/>
          </a:bodyPr>
          <a:lstStyle/>
          <a:p>
            <a:pPr fontAlgn="base">
              <a:lnSpc>
                <a:spcPct val="110000"/>
              </a:lnSpc>
            </a:pPr>
            <a:r>
              <a:rPr lang="en-GB" sz="1600" kern="0" dirty="0">
                <a:solidFill>
                  <a:schemeClr val="bg1"/>
                </a:solidFill>
                <a:latin typeface="Lato" panose="020F0502020204030203" pitchFamily="34" charset="0"/>
              </a:rPr>
              <a:t>Landmarks should sample aspects which are of archaeological interest</a:t>
            </a:r>
            <a:br>
              <a:rPr lang="en-GB" sz="1600" kern="0" dirty="0">
                <a:solidFill>
                  <a:schemeClr val="bg1"/>
                </a:solidFill>
                <a:latin typeface="Lato" panose="020F0502020204030203" pitchFamily="34" charset="0"/>
              </a:rPr>
            </a:br>
            <a:r>
              <a:rPr lang="ja-JP" altLang="en-US" sz="1400" kern="0" dirty="0">
                <a:solidFill>
                  <a:schemeClr val="bg1"/>
                </a:solidFill>
                <a:latin typeface="HG丸ｺﾞｼｯｸM-PRO" panose="020F0600000000000000" pitchFamily="50" charset="-128"/>
                <a:ea typeface="HG丸ｺﾞｼｯｸM-PRO" panose="020F0600000000000000" pitchFamily="50" charset="-128"/>
              </a:rPr>
              <a:t>ランドマークは、</a:t>
            </a:r>
            <a:r>
              <a:rPr lang="ja-JP" altLang="en-US" sz="1400" dirty="0">
                <a:solidFill>
                  <a:schemeClr val="bg1"/>
                </a:solidFill>
                <a:latin typeface="HG丸ｺﾞｼｯｸM-PRO" panose="020F0600000000000000" pitchFamily="50" charset="-128"/>
                <a:ea typeface="HG丸ｺﾞｼｯｸM-PRO" panose="020F0600000000000000" pitchFamily="50" charset="-128"/>
              </a:rPr>
              <a:t>考古学的に関心のある「かたち」の様相をサンプルとすべきであり、</a:t>
            </a:r>
          </a:p>
          <a:p>
            <a:pPr fontAlgn="base">
              <a:lnSpc>
                <a:spcPct val="110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be repeatable and identifiable on all examples (if possible)</a:t>
            </a:r>
            <a:br>
              <a:rPr lang="en-GB" sz="1600" kern="0" dirty="0">
                <a:solidFill>
                  <a:schemeClr val="bg1"/>
                </a:solidFill>
                <a:latin typeface="Lato" panose="020F0502020204030203" pitchFamily="34" charset="0"/>
              </a:rPr>
            </a:br>
            <a:r>
              <a:rPr lang="ja-JP" altLang="en-US" sz="1400" dirty="0">
                <a:solidFill>
                  <a:schemeClr val="bg1"/>
                </a:solidFill>
                <a:latin typeface="HG丸ｺﾞｼｯｸM-PRO" panose="020F0600000000000000" pitchFamily="50" charset="-128"/>
                <a:ea typeface="HG丸ｺﾞｼｯｸM-PRO" panose="020F0600000000000000" pitchFamily="50" charset="-128"/>
              </a:rPr>
              <a:t>可能であれば、すべての例で再現性があり、識別可能であり、</a:t>
            </a:r>
            <a:endParaRPr lang="en-GB" sz="1600" kern="0" dirty="0">
              <a:solidFill>
                <a:schemeClr val="bg1"/>
              </a:solidFill>
              <a:latin typeface="Lato" panose="020F0502020204030203" pitchFamily="34" charset="0"/>
            </a:endParaRPr>
          </a:p>
          <a:p>
            <a:pPr fontAlgn="base">
              <a:lnSpc>
                <a:spcPct val="110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cover as much of the shape as possible </a:t>
            </a:r>
            <a:br>
              <a:rPr lang="en-GB" sz="1600" kern="0" dirty="0">
                <a:solidFill>
                  <a:schemeClr val="bg1"/>
                </a:solidFill>
                <a:latin typeface="Lato" panose="020F0502020204030203" pitchFamily="34" charset="0"/>
              </a:rPr>
            </a:br>
            <a:r>
              <a:rPr lang="ja-JP" altLang="en-US" sz="1400" dirty="0">
                <a:solidFill>
                  <a:schemeClr val="bg1"/>
                </a:solidFill>
                <a:latin typeface="HG丸ｺﾞｼｯｸM-PRO" panose="020F0600000000000000" pitchFamily="50" charset="-128"/>
                <a:ea typeface="HG丸ｺﾞｼｯｸM-PRO" panose="020F0600000000000000" pitchFamily="50" charset="-128"/>
              </a:rPr>
              <a:t>可能な限り多くの形状をカバーすることでき、</a:t>
            </a:r>
          </a:p>
          <a:p>
            <a:pPr fontAlgn="base">
              <a:lnSpc>
                <a:spcPct val="110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Sufficient as to not increase the ‘weighting of areas’</a:t>
            </a:r>
            <a:br>
              <a:rPr lang="en-GB" sz="1600" kern="0" dirty="0">
                <a:solidFill>
                  <a:schemeClr val="bg1"/>
                </a:solidFill>
                <a:latin typeface="Lato" panose="020F0502020204030203" pitchFamily="34" charset="0"/>
              </a:rPr>
            </a:br>
            <a:r>
              <a:rPr lang="ja-JP" altLang="en-US" sz="1400" dirty="0">
                <a:solidFill>
                  <a:schemeClr val="bg1"/>
                </a:solidFill>
                <a:latin typeface="HG丸ｺﾞｼｯｸM-PRO" panose="020F0600000000000000" pitchFamily="50" charset="-128"/>
                <a:ea typeface="HG丸ｺﾞｼｯｸM-PRO" panose="020F0600000000000000" pitchFamily="50" charset="-128"/>
              </a:rPr>
              <a:t>特定の領域の重み付けを増加させないよなものであるべきであり、</a:t>
            </a:r>
            <a:endParaRPr lang="en-GB" sz="1600" kern="0" dirty="0">
              <a:solidFill>
                <a:schemeClr val="bg1"/>
              </a:solidFill>
              <a:latin typeface="Lato" panose="020F0502020204030203" pitchFamily="34" charset="0"/>
            </a:endParaRPr>
          </a:p>
          <a:p>
            <a:pPr fontAlgn="base">
              <a:lnSpc>
                <a:spcPct val="110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always be plotted in the same order </a:t>
            </a:r>
            <a:br>
              <a:rPr lang="en-GB" sz="1600" kern="0" dirty="0">
                <a:solidFill>
                  <a:schemeClr val="bg1"/>
                </a:solidFill>
                <a:latin typeface="Lato" panose="020F0502020204030203" pitchFamily="34" charset="0"/>
              </a:rPr>
            </a:br>
            <a:r>
              <a:rPr lang="en-GB" sz="1600" kern="0" dirty="0">
                <a:solidFill>
                  <a:schemeClr val="bg1"/>
                </a:solidFill>
                <a:latin typeface="Lato" panose="020F0502020204030203" pitchFamily="34" charset="0"/>
              </a:rPr>
              <a:t>(otherwise the math wouldn’t work!)</a:t>
            </a:r>
            <a:br>
              <a:rPr lang="en-GB" sz="1600" kern="0" dirty="0">
                <a:solidFill>
                  <a:schemeClr val="bg1"/>
                </a:solidFill>
                <a:latin typeface="Lato" panose="020F0502020204030203" pitchFamily="34" charset="0"/>
              </a:rPr>
            </a:br>
            <a:r>
              <a:rPr lang="ja-JP" altLang="en-US" sz="1400" dirty="0">
                <a:solidFill>
                  <a:schemeClr val="bg1"/>
                </a:solidFill>
                <a:latin typeface="HG丸ｺﾞｼｯｸM-PRO" panose="020F0600000000000000" pitchFamily="50" charset="-128"/>
                <a:ea typeface="HG丸ｺﾞｼｯｸM-PRO" panose="020F0600000000000000" pitchFamily="50" charset="-128"/>
              </a:rPr>
              <a:t>常に同じ順序で配置されなければならない。</a:t>
            </a:r>
            <a:endParaRPr lang="en-GB" altLang="ja-JP" sz="900" kern="0" dirty="0">
              <a:solidFill>
                <a:schemeClr val="bg1"/>
              </a:solidFill>
              <a:latin typeface="HG丸ｺﾞｼｯｸM-PRO" panose="020F0600000000000000" pitchFamily="50" charset="-128"/>
              <a:ea typeface="HG丸ｺﾞｼｯｸM-PRO" panose="020F0600000000000000" pitchFamily="50" charset="-128"/>
            </a:endParaRPr>
          </a:p>
          <a:p>
            <a:pPr lvl="0" fontAlgn="base">
              <a:lnSpc>
                <a:spcPct val="110000"/>
              </a:lnSpc>
              <a:spcBef>
                <a:spcPts val="600"/>
              </a:spcBef>
              <a:spcAft>
                <a:spcPct val="0"/>
              </a:spcAft>
              <a:buClr>
                <a:schemeClr val="bg1"/>
              </a:buClr>
              <a:buSzPct val="100000"/>
              <a:buFont typeface="Wingdings" panose="05000000000000000000" pitchFamily="2" charset="2"/>
              <a:buChar char="§"/>
            </a:pPr>
            <a:endParaRPr lang="en-GB" sz="1600" kern="0" dirty="0">
              <a:solidFill>
                <a:schemeClr val="bg1"/>
              </a:solidFill>
              <a:latin typeface="Lato" panose="020F0502020204030203" pitchFamily="34" charset="0"/>
            </a:endParaRPr>
          </a:p>
        </p:txBody>
      </p:sp>
      <p:pic>
        <p:nvPicPr>
          <p:cNvPr id="10" name="Picture 9">
            <a:extLst>
              <a:ext uri="{FF2B5EF4-FFF2-40B4-BE49-F238E27FC236}">
                <a16:creationId xmlns:a16="http://schemas.microsoft.com/office/drawing/2014/main" id="{67549527-85C3-4231-9E96-8A67726A85DC}"/>
              </a:ext>
            </a:extLst>
          </p:cNvPr>
          <p:cNvPicPr>
            <a:picLocks noChangeAspect="1"/>
          </p:cNvPicPr>
          <p:nvPr/>
        </p:nvPicPr>
        <p:blipFill>
          <a:blip r:embed="rId3"/>
          <a:stretch>
            <a:fillRect/>
          </a:stretch>
        </p:blipFill>
        <p:spPr>
          <a:xfrm>
            <a:off x="8513823" y="3035269"/>
            <a:ext cx="3541204" cy="3419931"/>
          </a:xfrm>
          <a:prstGeom prst="rect">
            <a:avLst/>
          </a:prstGeom>
        </p:spPr>
      </p:pic>
      <p:sp>
        <p:nvSpPr>
          <p:cNvPr id="11" name="Rectangle 10">
            <a:extLst>
              <a:ext uri="{FF2B5EF4-FFF2-40B4-BE49-F238E27FC236}">
                <a16:creationId xmlns:a16="http://schemas.microsoft.com/office/drawing/2014/main" id="{F9546D0A-4521-4F78-A093-7CE41FB35231}"/>
              </a:ext>
            </a:extLst>
          </p:cNvPr>
          <p:cNvSpPr/>
          <p:nvPr/>
        </p:nvSpPr>
        <p:spPr>
          <a:xfrm>
            <a:off x="239326" y="6375783"/>
            <a:ext cx="8290562" cy="369332"/>
          </a:xfrm>
          <a:prstGeom prst="rect">
            <a:avLst/>
          </a:prstGeom>
        </p:spPr>
        <p:txBody>
          <a:bodyPr wrap="square">
            <a:spAutoFit/>
          </a:bodyPr>
          <a:lstStyle/>
          <a:p>
            <a:r>
              <a:rPr lang="en-GB" sz="900" dirty="0">
                <a:solidFill>
                  <a:schemeClr val="bg1"/>
                </a:solidFill>
                <a:latin typeface="Lato" panose="020F0502020204030203" pitchFamily="34" charset="0"/>
              </a:rPr>
              <a:t>Ros, J., </a:t>
            </a:r>
            <a:r>
              <a:rPr lang="en-GB" sz="900" dirty="0" err="1">
                <a:solidFill>
                  <a:schemeClr val="bg1"/>
                </a:solidFill>
                <a:latin typeface="Lato" panose="020F0502020204030203" pitchFamily="34" charset="0"/>
              </a:rPr>
              <a:t>Evin</a:t>
            </a:r>
            <a:r>
              <a:rPr lang="en-GB" sz="900" dirty="0">
                <a:solidFill>
                  <a:schemeClr val="bg1"/>
                </a:solidFill>
                <a:latin typeface="Lato" panose="020F0502020204030203" pitchFamily="34" charset="0"/>
              </a:rPr>
              <a:t>, A., </a:t>
            </a:r>
            <a:r>
              <a:rPr lang="en-GB" sz="900" dirty="0" err="1">
                <a:solidFill>
                  <a:schemeClr val="bg1"/>
                </a:solidFill>
                <a:latin typeface="Lato" panose="020F0502020204030203" pitchFamily="34" charset="0"/>
              </a:rPr>
              <a:t>Bouby</a:t>
            </a:r>
            <a:r>
              <a:rPr lang="en-GB" sz="900" dirty="0">
                <a:solidFill>
                  <a:schemeClr val="bg1"/>
                </a:solidFill>
                <a:latin typeface="Lato" panose="020F0502020204030203" pitchFamily="34" charset="0"/>
              </a:rPr>
              <a:t>, L. &amp; Marie-Pierre, R. (2013). Geometric morphometric analysis of grain shape and the </a:t>
            </a:r>
            <a:br>
              <a:rPr lang="en-GB" sz="900" dirty="0">
                <a:solidFill>
                  <a:schemeClr val="bg1"/>
                </a:solidFill>
                <a:latin typeface="Lato" panose="020F0502020204030203" pitchFamily="34" charset="0"/>
              </a:rPr>
            </a:br>
            <a:r>
              <a:rPr lang="en-GB" sz="900" dirty="0">
                <a:solidFill>
                  <a:schemeClr val="bg1"/>
                </a:solidFill>
                <a:latin typeface="Lato" panose="020F0502020204030203" pitchFamily="34" charset="0"/>
              </a:rPr>
              <a:t>identification of two-rowed barley (</a:t>
            </a:r>
            <a:r>
              <a:rPr lang="en-GB" sz="900" dirty="0" err="1">
                <a:solidFill>
                  <a:schemeClr val="bg1"/>
                </a:solidFill>
                <a:latin typeface="Lato" panose="020F0502020204030203" pitchFamily="34" charset="0"/>
              </a:rPr>
              <a:t>Hordeum</a:t>
            </a:r>
            <a:r>
              <a:rPr lang="en-GB" sz="900" dirty="0">
                <a:solidFill>
                  <a:schemeClr val="bg1"/>
                </a:solidFill>
                <a:latin typeface="Lato" panose="020F0502020204030203" pitchFamily="34" charset="0"/>
              </a:rPr>
              <a:t> vulgare subsp. distichum L.) in southern France. Journal of Archaeological Science. 41. </a:t>
            </a:r>
          </a:p>
        </p:txBody>
      </p:sp>
    </p:spTree>
    <p:extLst>
      <p:ext uri="{BB962C8B-B14F-4D97-AF65-F5344CB8AC3E}">
        <p14:creationId xmlns:p14="http://schemas.microsoft.com/office/powerpoint/2010/main" val="32460935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6" y="614681"/>
            <a:ext cx="10550439"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 (some observations)</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3" y="1937247"/>
            <a:ext cx="11117944" cy="4659495"/>
          </a:xfrm>
        </p:spPr>
        <p:txBody>
          <a:bodyPr>
            <a:normAutofit/>
          </a:bodyPr>
          <a:lstStyle/>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Bioarchaeologists… </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Greater number of points of morphological correspondence on specimens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Easier to study three-dimensional shape (orientation is less of an issue)</a:t>
            </a:r>
          </a:p>
          <a:p>
            <a:pPr marL="457200" lvl="1" indent="0" fontAlgn="base">
              <a:lnSpc>
                <a:spcPct val="99000"/>
              </a:lnSpc>
              <a:spcBef>
                <a:spcPts val="600"/>
              </a:spcBef>
              <a:spcAft>
                <a:spcPct val="0"/>
              </a:spcAft>
              <a:buClr>
                <a:schemeClr val="bg1"/>
              </a:buClr>
              <a:buSzPct val="100000"/>
              <a:buNone/>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生物考古学者にとって</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標本間で形態的に対応する点が多く、</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3</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次元のかたちの研究も容易（向きは問題にならない）</a:t>
            </a:r>
            <a:endParaRPr lang="en-GB" sz="1400" kern="0" dirty="0">
              <a:solidFill>
                <a:schemeClr val="bg1"/>
              </a:solidFill>
              <a:latin typeface="HG丸ｺﾞｼｯｸM-PRO" panose="020F0600000000000000" pitchFamily="50" charset="-128"/>
              <a:ea typeface="HG丸ｺﾞｼｯｸM-PRO" panose="020F0600000000000000" pitchFamily="50" charset="-128"/>
            </a:endParaRPr>
          </a:p>
          <a:p>
            <a:pPr lvl="0" fontAlgn="base">
              <a:lnSpc>
                <a:spcPct val="99000"/>
              </a:lnSpc>
              <a:spcBef>
                <a:spcPts val="600"/>
              </a:spcBef>
              <a:spcAft>
                <a:spcPct val="0"/>
              </a:spcAft>
              <a:buClr>
                <a:schemeClr val="bg1"/>
              </a:buClr>
              <a:buSzPct val="100000"/>
              <a:buFont typeface="Wingdings" panose="05000000000000000000" pitchFamily="2" charset="2"/>
              <a:buChar char="§"/>
            </a:pPr>
            <a:endParaRPr lang="en-GB" sz="18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Archaeologists studying non-biological material…</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Greater creativity and thought is needed in orienting specimens and placing landmarks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Fewer case studies to compare geometric morphometric methodologies</a:t>
            </a:r>
          </a:p>
          <a:p>
            <a:pPr marL="457200" lvl="1" indent="0" fontAlgn="base">
              <a:lnSpc>
                <a:spcPct val="99000"/>
              </a:lnSpc>
              <a:spcBef>
                <a:spcPts val="600"/>
              </a:spcBef>
              <a:spcAft>
                <a:spcPct val="0"/>
              </a:spcAft>
              <a:buClr>
                <a:schemeClr val="bg1"/>
              </a:buClr>
              <a:buSzPct val="100000"/>
              <a:buNone/>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考古学者にとって</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対象の向きとランドマークの配置の検討が必要。事例研究はまだ少ない</a:t>
            </a:r>
            <a:endParaRPr lang="en-GB" sz="1400" kern="0" dirty="0">
              <a:solidFill>
                <a:schemeClr val="bg1"/>
              </a:solidFill>
              <a:latin typeface="HG丸ｺﾞｼｯｸM-PRO" panose="020F0600000000000000" pitchFamily="50" charset="-128"/>
              <a:ea typeface="HG丸ｺﾞｼｯｸM-PRO" panose="020F0600000000000000" pitchFamily="50" charset="-128"/>
            </a:endParaRPr>
          </a:p>
          <a:p>
            <a:pPr lvl="0" fontAlgn="base">
              <a:lnSpc>
                <a:spcPct val="99000"/>
              </a:lnSpc>
              <a:spcBef>
                <a:spcPts val="600"/>
              </a:spcBef>
              <a:spcAft>
                <a:spcPct val="0"/>
              </a:spcAft>
              <a:buClr>
                <a:schemeClr val="bg1"/>
              </a:buClr>
              <a:buSzPct val="100000"/>
              <a:buFont typeface="Wingdings" panose="05000000000000000000" pitchFamily="2" charset="2"/>
              <a:buChar char="§"/>
            </a:pPr>
            <a:endParaRPr lang="en-GB" sz="18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all archaeologists…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Fragmentation and sample size (representation of a population) need to be considered </a:t>
            </a:r>
          </a:p>
          <a:p>
            <a:pPr marL="457200" lvl="1" indent="0" fontAlgn="base">
              <a:lnSpc>
                <a:spcPct val="99000"/>
              </a:lnSpc>
              <a:spcBef>
                <a:spcPts val="600"/>
              </a:spcBef>
              <a:spcAft>
                <a:spcPct val="0"/>
              </a:spcAft>
              <a:buClr>
                <a:schemeClr val="bg1"/>
              </a:buClr>
              <a:buSzPct val="100000"/>
              <a:buNone/>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すべての考古学者にとって</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断片化とサンプルサイズ（対象は全体を反映しているか</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）を考慮する必要がある</a:t>
            </a:r>
            <a:endParaRPr lang="en-GB" sz="1400" kern="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35791578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6E73EA-93E7-4889-B1E5-5A638816D1B4}"/>
              </a:ext>
            </a:extLst>
          </p:cNvPr>
          <p:cNvPicPr>
            <a:picLocks noChangeAspect="1"/>
          </p:cNvPicPr>
          <p:nvPr/>
        </p:nvPicPr>
        <p:blipFill>
          <a:blip r:embed="rId3"/>
          <a:stretch>
            <a:fillRect/>
          </a:stretch>
        </p:blipFill>
        <p:spPr>
          <a:xfrm>
            <a:off x="1590675" y="245608"/>
            <a:ext cx="9010650" cy="2447925"/>
          </a:xfrm>
          <a:prstGeom prst="rect">
            <a:avLst/>
          </a:prstGeom>
        </p:spPr>
      </p:pic>
      <p:pic>
        <p:nvPicPr>
          <p:cNvPr id="7" name="Picture 6">
            <a:extLst>
              <a:ext uri="{FF2B5EF4-FFF2-40B4-BE49-F238E27FC236}">
                <a16:creationId xmlns:a16="http://schemas.microsoft.com/office/drawing/2014/main" id="{E4D7AC80-EB29-4F27-9D8D-5DD26DE86580}"/>
              </a:ext>
            </a:extLst>
          </p:cNvPr>
          <p:cNvPicPr>
            <a:picLocks noChangeAspect="1"/>
          </p:cNvPicPr>
          <p:nvPr/>
        </p:nvPicPr>
        <p:blipFill>
          <a:blip r:embed="rId4"/>
          <a:stretch>
            <a:fillRect/>
          </a:stretch>
        </p:blipFill>
        <p:spPr>
          <a:xfrm>
            <a:off x="580927" y="3118078"/>
            <a:ext cx="2019496" cy="3494314"/>
          </a:xfrm>
          <a:prstGeom prst="rect">
            <a:avLst/>
          </a:prstGeom>
        </p:spPr>
      </p:pic>
      <p:sp>
        <p:nvSpPr>
          <p:cNvPr id="8" name="Rectangle 7">
            <a:extLst>
              <a:ext uri="{FF2B5EF4-FFF2-40B4-BE49-F238E27FC236}">
                <a16:creationId xmlns:a16="http://schemas.microsoft.com/office/drawing/2014/main" id="{AAFE639E-F83A-4FDB-9058-3C1C396D657C}"/>
              </a:ext>
            </a:extLst>
          </p:cNvPr>
          <p:cNvSpPr/>
          <p:nvPr/>
        </p:nvSpPr>
        <p:spPr>
          <a:xfrm>
            <a:off x="580927" y="4425043"/>
            <a:ext cx="474078" cy="3102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10B9A74A-2DF6-41D8-B01D-288B85FAC7C9}"/>
              </a:ext>
            </a:extLst>
          </p:cNvPr>
          <p:cNvSpPr/>
          <p:nvPr/>
        </p:nvSpPr>
        <p:spPr>
          <a:xfrm>
            <a:off x="629913" y="6138183"/>
            <a:ext cx="474078" cy="3102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close up of a light&#10;&#10;Description automatically generated">
            <a:extLst>
              <a:ext uri="{FF2B5EF4-FFF2-40B4-BE49-F238E27FC236}">
                <a16:creationId xmlns:a16="http://schemas.microsoft.com/office/drawing/2014/main" id="{65692F62-EE45-45AC-A299-2C490D5928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68772" y="2779837"/>
            <a:ext cx="3978947" cy="3580371"/>
          </a:xfrm>
          <a:prstGeom prst="rect">
            <a:avLst/>
          </a:prstGeom>
        </p:spPr>
      </p:pic>
      <p:pic>
        <p:nvPicPr>
          <p:cNvPr id="16" name="Picture 15" descr="A close up of a map&#10;&#10;Description automatically generated">
            <a:extLst>
              <a:ext uri="{FF2B5EF4-FFF2-40B4-BE49-F238E27FC236}">
                <a16:creationId xmlns:a16="http://schemas.microsoft.com/office/drawing/2014/main" id="{3B7BC67A-4272-4FE9-B1D8-9F3556C385A9}"/>
              </a:ext>
            </a:extLst>
          </p:cNvPr>
          <p:cNvPicPr>
            <a:picLocks noChangeAspect="1"/>
          </p:cNvPicPr>
          <p:nvPr/>
        </p:nvPicPr>
        <p:blipFill rotWithShape="1">
          <a:blip r:embed="rId6">
            <a:extLst>
              <a:ext uri="{28A0092B-C50C-407E-A947-70E740481C1C}">
                <a14:useLocalDpi xmlns:a14="http://schemas.microsoft.com/office/drawing/2010/main" val="0"/>
              </a:ext>
            </a:extLst>
          </a:blip>
          <a:srcRect t="49921"/>
          <a:stretch/>
        </p:blipFill>
        <p:spPr>
          <a:xfrm>
            <a:off x="7338316" y="3325431"/>
            <a:ext cx="4406464" cy="2819710"/>
          </a:xfrm>
          <a:prstGeom prst="rect">
            <a:avLst/>
          </a:prstGeom>
        </p:spPr>
      </p:pic>
    </p:spTree>
    <p:extLst>
      <p:ext uri="{BB962C8B-B14F-4D97-AF65-F5344CB8AC3E}">
        <p14:creationId xmlns:p14="http://schemas.microsoft.com/office/powerpoint/2010/main" val="29234598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B67CB-CEEE-464C-93FF-2060689D6CCC}"/>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6" name="TextBox 5">
            <a:extLst>
              <a:ext uri="{FF2B5EF4-FFF2-40B4-BE49-F238E27FC236}">
                <a16:creationId xmlns:a16="http://schemas.microsoft.com/office/drawing/2014/main" id="{A9FD2249-8C13-4D2C-BA0F-0DD8440D4D24}"/>
              </a:ext>
            </a:extLst>
          </p:cNvPr>
          <p:cNvSpPr txBox="1"/>
          <p:nvPr/>
        </p:nvSpPr>
        <p:spPr>
          <a:xfrm>
            <a:off x="585646" y="614681"/>
            <a:ext cx="10550439" cy="1138773"/>
          </a:xfrm>
          <a:prstGeom prst="rect">
            <a:avLst/>
          </a:prstGeom>
          <a:noFill/>
        </p:spPr>
        <p:txBody>
          <a:bodyPr wrap="square" rtlCol="0">
            <a:spAutoFit/>
          </a:bodyPr>
          <a:lstStyle/>
          <a:p>
            <a:pPr lvl="0"/>
            <a:r>
              <a:rPr lang="en-GB" sz="4000" dirty="0">
                <a:solidFill>
                  <a:prstClr val="white"/>
                </a:solidFill>
                <a:latin typeface="Lato" panose="020F0502020204030203" pitchFamily="34" charset="0"/>
              </a:rPr>
              <a:t>Stage 3: Landmark digitisation</a:t>
            </a:r>
          </a:p>
          <a:p>
            <a:pPr lvl="0"/>
            <a:r>
              <a:rPr lang="ja-JP" altLang="en-US" sz="2800" dirty="0">
                <a:solidFill>
                  <a:prstClr val="white"/>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ランドマークのデジタル化</a:t>
            </a:r>
            <a:endParaRPr lang="en-GB" sz="4000" dirty="0">
              <a:solidFill>
                <a:prstClr val="white"/>
              </a:solidFill>
              <a:latin typeface="Lato" panose="020F0502020204030203" pitchFamily="34" charset="0"/>
            </a:endParaRPr>
          </a:p>
        </p:txBody>
      </p:sp>
      <p:sp>
        <p:nvSpPr>
          <p:cNvPr id="7" name="Content Placeholder 4">
            <a:extLst>
              <a:ext uri="{FF2B5EF4-FFF2-40B4-BE49-F238E27FC236}">
                <a16:creationId xmlns:a16="http://schemas.microsoft.com/office/drawing/2014/main" id="{E45689D2-A96E-4DE1-9626-70686E5418AF}"/>
              </a:ext>
            </a:extLst>
          </p:cNvPr>
          <p:cNvSpPr>
            <a:spLocks noGrp="1"/>
          </p:cNvSpPr>
          <p:nvPr>
            <p:ph idx="1"/>
          </p:nvPr>
        </p:nvSpPr>
        <p:spPr>
          <a:xfrm>
            <a:off x="801913" y="1937247"/>
            <a:ext cx="11117944" cy="4659495"/>
          </a:xfrm>
        </p:spPr>
        <p:txBody>
          <a:bodyPr>
            <a:normAutofit/>
          </a:bodyPr>
          <a:lstStyle/>
          <a:p>
            <a:pPr marL="0" lvl="0" indent="0" fontAlgn="base">
              <a:lnSpc>
                <a:spcPct val="99000"/>
              </a:lnSpc>
              <a:spcBef>
                <a:spcPts val="600"/>
              </a:spcBef>
              <a:spcAft>
                <a:spcPct val="0"/>
              </a:spcAft>
              <a:buClr>
                <a:schemeClr val="bg1"/>
              </a:buClr>
              <a:buSzPct val="100000"/>
              <a:buNone/>
            </a:pPr>
            <a:r>
              <a:rPr lang="en-GB" sz="2000" kern="0" dirty="0">
                <a:solidFill>
                  <a:schemeClr val="bg1"/>
                </a:solidFill>
                <a:latin typeface="Lato" panose="020F0502020204030203" pitchFamily="34" charset="0"/>
              </a:rPr>
              <a:t>Variety of different programs including:</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TPS Suite (</a:t>
            </a:r>
            <a:r>
              <a:rPr lang="en-GB" sz="1600" i="1" kern="0" dirty="0" err="1">
                <a:solidFill>
                  <a:schemeClr val="bg1"/>
                </a:solidFill>
                <a:latin typeface="Lato" panose="020F0502020204030203" pitchFamily="34" charset="0"/>
              </a:rPr>
              <a:t>TpsUtil</a:t>
            </a:r>
            <a:r>
              <a:rPr lang="en-GB" sz="1600" kern="0" dirty="0">
                <a:solidFill>
                  <a:schemeClr val="bg1"/>
                </a:solidFill>
                <a:latin typeface="Lato" panose="020F0502020204030203" pitchFamily="34" charset="0"/>
              </a:rPr>
              <a:t> and </a:t>
            </a:r>
            <a:r>
              <a:rPr lang="en-GB" sz="1600" i="1" kern="0" dirty="0">
                <a:solidFill>
                  <a:schemeClr val="bg1"/>
                </a:solidFill>
                <a:latin typeface="Lato" panose="020F0502020204030203" pitchFamily="34" charset="0"/>
              </a:rPr>
              <a:t>TpsDig2</a:t>
            </a:r>
            <a:r>
              <a:rPr lang="en-GB" sz="16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R Packages (</a:t>
            </a:r>
            <a:r>
              <a:rPr lang="en-GB" sz="1600" i="1" kern="0" dirty="0">
                <a:solidFill>
                  <a:schemeClr val="bg1"/>
                </a:solidFill>
                <a:latin typeface="Lato" panose="020F0502020204030203" pitchFamily="34" charset="0"/>
              </a:rPr>
              <a:t>geomorph</a:t>
            </a:r>
            <a:r>
              <a:rPr lang="en-GB" sz="1600" kern="0" dirty="0">
                <a:solidFill>
                  <a:schemeClr val="bg1"/>
                </a:solidFill>
                <a:latin typeface="Lato" panose="020F0502020204030203" pitchFamily="34" charset="0"/>
              </a:rPr>
              <a:t>, </a:t>
            </a:r>
            <a:r>
              <a:rPr lang="en-GB" sz="1600" i="1" kern="0" dirty="0" err="1">
                <a:solidFill>
                  <a:schemeClr val="bg1"/>
                </a:solidFill>
                <a:latin typeface="Lato" panose="020F0502020204030203" pitchFamily="34" charset="0"/>
              </a:rPr>
              <a:t>StereoMorph</a:t>
            </a:r>
            <a:r>
              <a:rPr lang="en-GB" sz="1600" kern="0" dirty="0">
                <a:solidFill>
                  <a:schemeClr val="bg1"/>
                </a:solidFill>
                <a:latin typeface="Lato" panose="020F0502020204030203" pitchFamily="34" charset="0"/>
              </a:rPr>
              <a:t>, </a:t>
            </a:r>
            <a:r>
              <a:rPr lang="en-GB" sz="1600" i="1" kern="0" dirty="0">
                <a:solidFill>
                  <a:schemeClr val="bg1"/>
                </a:solidFill>
                <a:latin typeface="Lato" panose="020F0502020204030203" pitchFamily="34" charset="0"/>
              </a:rPr>
              <a:t>shape</a:t>
            </a:r>
            <a:r>
              <a:rPr lang="en-GB" sz="1600" kern="0" dirty="0">
                <a:solidFill>
                  <a:schemeClr val="bg1"/>
                </a:solidFill>
                <a:latin typeface="Lato" panose="020F0502020204030203" pitchFamily="34" charset="0"/>
              </a:rPr>
              <a:t> and </a:t>
            </a:r>
            <a:r>
              <a:rPr lang="en-GB" sz="1600" i="1" kern="0" dirty="0">
                <a:solidFill>
                  <a:schemeClr val="bg1"/>
                </a:solidFill>
                <a:latin typeface="Lato" panose="020F0502020204030203" pitchFamily="34" charset="0"/>
              </a:rPr>
              <a:t>GUImorph</a:t>
            </a:r>
            <a:r>
              <a:rPr lang="en-GB" sz="16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 Editor (IDAV)</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err="1">
                <a:solidFill>
                  <a:schemeClr val="bg1"/>
                </a:solidFill>
                <a:latin typeface="Lato" panose="020F0502020204030203" pitchFamily="34" charset="0"/>
              </a:rPr>
              <a:t>SlicerMorph</a:t>
            </a:r>
            <a:endParaRPr lang="en-GB" sz="1600" kern="0" dirty="0">
              <a:solidFill>
                <a:schemeClr val="bg1"/>
              </a:solidFill>
              <a:latin typeface="Lato" panose="020F0502020204030203" pitchFamily="34" charset="0"/>
            </a:endParaRP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err="1">
                <a:solidFill>
                  <a:schemeClr val="bg1"/>
                </a:solidFill>
                <a:latin typeface="Lato" panose="020F0502020204030203" pitchFamily="34" charset="0"/>
              </a:rPr>
              <a:t>PhyloNimbus</a:t>
            </a:r>
            <a:r>
              <a:rPr lang="en-GB" sz="1600" kern="0" dirty="0">
                <a:solidFill>
                  <a:schemeClr val="bg1"/>
                </a:solidFill>
                <a:latin typeface="Lato" panose="020F0502020204030203" pitchFamily="34" charset="0"/>
              </a:rPr>
              <a:t> </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lvl="0" indent="0" fontAlgn="base">
              <a:lnSpc>
                <a:spcPct val="99000"/>
              </a:lnSpc>
              <a:spcBef>
                <a:spcPts val="600"/>
              </a:spcBef>
              <a:spcAft>
                <a:spcPct val="0"/>
              </a:spcAft>
              <a:buClr>
                <a:schemeClr val="bg1"/>
              </a:buClr>
              <a:buSzPct val="100000"/>
              <a:buNone/>
            </a:pPr>
            <a:r>
              <a:rPr lang="en-GB" sz="2000" kern="0" dirty="0">
                <a:solidFill>
                  <a:schemeClr val="bg1"/>
                </a:solidFill>
                <a:latin typeface="Lato" panose="020F0502020204030203" pitchFamily="34" charset="0"/>
              </a:rPr>
              <a:t>Variety of different output files created including:</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.tps*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t>
            </a:r>
            <a:r>
              <a:rPr lang="en-GB" sz="1600" kern="0" dirty="0" err="1">
                <a:solidFill>
                  <a:schemeClr val="bg1"/>
                </a:solidFill>
                <a:latin typeface="Lato" panose="020F0502020204030203" pitchFamily="34" charset="0"/>
              </a:rPr>
              <a:t>nts</a:t>
            </a:r>
            <a:endParaRPr lang="en-GB" sz="1600" kern="0" dirty="0">
              <a:solidFill>
                <a:schemeClr val="bg1"/>
              </a:solidFill>
              <a:latin typeface="Lato" panose="020F0502020204030203" pitchFamily="34" charset="0"/>
            </a:endParaRP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.csv</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.txt</a:t>
            </a:r>
          </a:p>
        </p:txBody>
      </p:sp>
    </p:spTree>
    <p:extLst>
      <p:ext uri="{BB962C8B-B14F-4D97-AF65-F5344CB8AC3E}">
        <p14:creationId xmlns:p14="http://schemas.microsoft.com/office/powerpoint/2010/main" val="6736365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20561C-3A87-4D7B-8688-960812F2F502}"/>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4F936C0-EF96-4EF7-8268-46E79A4E9FCE}"/>
              </a:ext>
            </a:extLst>
          </p:cNvPr>
          <p:cNvSpPr>
            <a:spLocks noGrp="1"/>
          </p:cNvSpPr>
          <p:nvPr>
            <p:ph type="title"/>
          </p:nvPr>
        </p:nvSpPr>
        <p:spPr/>
        <p:txBody>
          <a:bodyPr>
            <a:normAutofit/>
          </a:bodyPr>
          <a:lstStyle/>
          <a:p>
            <a:r>
              <a:rPr lang="en-GB" sz="4000" dirty="0">
                <a:solidFill>
                  <a:schemeClr val="bg1"/>
                </a:solidFill>
                <a:latin typeface="Lato" panose="020F0502020204030203" pitchFamily="34" charset="0"/>
              </a:rPr>
              <a:t>GMM in the R Environment</a:t>
            </a:r>
          </a:p>
        </p:txBody>
      </p:sp>
      <p:sp>
        <p:nvSpPr>
          <p:cNvPr id="3" name="Content Placeholder 2">
            <a:extLst>
              <a:ext uri="{FF2B5EF4-FFF2-40B4-BE49-F238E27FC236}">
                <a16:creationId xmlns:a16="http://schemas.microsoft.com/office/drawing/2014/main" id="{E0C9EB6D-45D8-45CD-96B5-5796C47CC68D}"/>
              </a:ext>
            </a:extLst>
          </p:cNvPr>
          <p:cNvSpPr>
            <a:spLocks noGrp="1"/>
          </p:cNvSpPr>
          <p:nvPr>
            <p:ph idx="1"/>
          </p:nvPr>
        </p:nvSpPr>
        <p:spPr>
          <a:xfrm>
            <a:off x="4686300" y="2492975"/>
            <a:ext cx="7357654" cy="3914175"/>
          </a:xfrm>
        </p:spPr>
        <p:txBody>
          <a:bodyPr/>
          <a:lstStyle/>
          <a:p>
            <a:r>
              <a:rPr lang="en-GB" sz="1800" dirty="0">
                <a:solidFill>
                  <a:schemeClr val="bg1"/>
                </a:solidFill>
                <a:latin typeface="Lato" panose="020F0502020204030203" pitchFamily="34" charset="0"/>
              </a:rPr>
              <a:t>With an increasing number of packages for creating, manipulating </a:t>
            </a:r>
            <a:br>
              <a:rPr lang="en-GB" sz="1800" dirty="0">
                <a:solidFill>
                  <a:schemeClr val="bg1"/>
                </a:solidFill>
                <a:latin typeface="Lato" panose="020F0502020204030203" pitchFamily="34" charset="0"/>
              </a:rPr>
            </a:br>
            <a:r>
              <a:rPr lang="en-GB" sz="1800" dirty="0">
                <a:solidFill>
                  <a:schemeClr val="bg1"/>
                </a:solidFill>
                <a:latin typeface="Lato" panose="020F0502020204030203" pitchFamily="34" charset="0"/>
              </a:rPr>
              <a:t>and analysing shape coordinates, and a more code-literate discipline, R is the ideal environment for archaeologists.</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r>
              <a:rPr lang="en-GB" sz="1800" dirty="0">
                <a:solidFill>
                  <a:schemeClr val="bg1"/>
                </a:solidFill>
                <a:latin typeface="Lato" panose="020F0502020204030203" pitchFamily="34" charset="0"/>
              </a:rPr>
              <a:t>Permits a transparent, repeatable and reproducible GMM workflow.</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r>
              <a:rPr lang="en-GB" sz="1800" dirty="0">
                <a:solidFill>
                  <a:schemeClr val="bg1"/>
                </a:solidFill>
                <a:latin typeface="Lato" panose="020F0502020204030203" pitchFamily="34" charset="0"/>
              </a:rPr>
              <a:t>Note: you may find certain stages easier to process </a:t>
            </a:r>
            <a:br>
              <a:rPr lang="en-GB" sz="1800" dirty="0">
                <a:solidFill>
                  <a:schemeClr val="bg1"/>
                </a:solidFill>
                <a:latin typeface="Lato" panose="020F0502020204030203" pitchFamily="34" charset="0"/>
              </a:rPr>
            </a:br>
            <a:r>
              <a:rPr lang="en-GB" sz="1800" dirty="0">
                <a:solidFill>
                  <a:schemeClr val="bg1"/>
                </a:solidFill>
                <a:latin typeface="Lato" panose="020F0502020204030203" pitchFamily="34" charset="0"/>
              </a:rPr>
              <a:t>outside of the R environment e.g. digitisation (and that is fine!)</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pPr marL="0" indent="0">
              <a:buNone/>
            </a:pPr>
            <a:endParaRPr lang="en-GB" sz="1800" dirty="0">
              <a:solidFill>
                <a:schemeClr val="bg1"/>
              </a:solidFill>
            </a:endParaRPr>
          </a:p>
        </p:txBody>
      </p:sp>
      <p:pic>
        <p:nvPicPr>
          <p:cNvPr id="6" name="Graphic 5">
            <a:extLst>
              <a:ext uri="{FF2B5EF4-FFF2-40B4-BE49-F238E27FC236}">
                <a16:creationId xmlns:a16="http://schemas.microsoft.com/office/drawing/2014/main" id="{49883BF3-94B1-4380-ABF1-F7E4CE7C79D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32857" y="2492976"/>
            <a:ext cx="1872048" cy="1872048"/>
          </a:xfrm>
          <a:prstGeom prst="rect">
            <a:avLst/>
          </a:prstGeom>
        </p:spPr>
      </p:pic>
    </p:spTree>
    <p:extLst>
      <p:ext uri="{BB962C8B-B14F-4D97-AF65-F5344CB8AC3E}">
        <p14:creationId xmlns:p14="http://schemas.microsoft.com/office/powerpoint/2010/main" val="3591644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707886"/>
          </a:xfrm>
          <a:prstGeom prst="rect">
            <a:avLst/>
          </a:prstGeom>
          <a:noFill/>
        </p:spPr>
        <p:txBody>
          <a:bodyPr wrap="square" rtlCol="0">
            <a:spAutoFit/>
          </a:bodyPr>
          <a:lstStyle/>
          <a:p>
            <a:pPr lvl="0"/>
            <a:r>
              <a:rPr lang="en-GB" sz="4000" dirty="0">
                <a:solidFill>
                  <a:schemeClr val="bg2">
                    <a:lumMod val="50000"/>
                  </a:schemeClr>
                </a:solidFill>
                <a:latin typeface="Lato" panose="020F0502020204030203" pitchFamily="34" charset="0"/>
              </a:rPr>
              <a:t>Stage 3: Landmark digitisation</a:t>
            </a:r>
          </a:p>
        </p:txBody>
      </p:sp>
      <p:sp>
        <p:nvSpPr>
          <p:cNvPr id="5" name="Content Placeholder 4">
            <a:extLst>
              <a:ext uri="{FF2B5EF4-FFF2-40B4-BE49-F238E27FC236}">
                <a16:creationId xmlns:a16="http://schemas.microsoft.com/office/drawing/2014/main" id="{D8AE771D-417B-45EC-8FD2-67937A36EC62}"/>
              </a:ext>
            </a:extLst>
          </p:cNvPr>
          <p:cNvSpPr>
            <a:spLocks noGrp="1"/>
          </p:cNvSpPr>
          <p:nvPr>
            <p:ph idx="1"/>
          </p:nvPr>
        </p:nvSpPr>
        <p:spPr>
          <a:xfrm>
            <a:off x="585647" y="1960078"/>
            <a:ext cx="10522540" cy="4558287"/>
          </a:xfrm>
        </p:spPr>
        <p:txBody>
          <a:bodyPr>
            <a:normAutofit/>
          </a:bodyPr>
          <a:lstStyle/>
          <a:p>
            <a:pPr marL="0" indent="0">
              <a:buNone/>
            </a:pPr>
            <a:r>
              <a:rPr lang="en-GB" sz="1600" dirty="0">
                <a:solidFill>
                  <a:schemeClr val="bg2">
                    <a:lumMod val="50000"/>
                  </a:schemeClr>
                </a:solidFill>
                <a:latin typeface="Lato" panose="020F0502020204030203" pitchFamily="34" charset="0"/>
              </a:rPr>
              <a:t>Ask yourself…</a:t>
            </a:r>
          </a:p>
          <a:p>
            <a:pPr marL="0" indent="0">
              <a:buNone/>
            </a:pPr>
            <a:endParaRPr lang="en-GB" sz="1800" dirty="0">
              <a:solidFill>
                <a:schemeClr val="accent6"/>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Do all my specimens have the correct number of points?</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all my landmarks in the correct order?</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the ID labels correct?</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they to scale? (For size-integrated analyses)</a:t>
            </a:r>
            <a:br>
              <a:rPr lang="en-GB" sz="1800" dirty="0">
                <a:solidFill>
                  <a:schemeClr val="accent6"/>
                </a:solidFill>
                <a:latin typeface="Lato" panose="020F0502020204030203" pitchFamily="34" charset="0"/>
              </a:rPr>
            </a:br>
            <a:endParaRPr lang="en-GB" sz="1800" dirty="0">
              <a:solidFill>
                <a:schemeClr val="accent6"/>
              </a:solidFill>
              <a:latin typeface="Lato" panose="020F0502020204030203" pitchFamily="34" charset="0"/>
            </a:endParaRPr>
          </a:p>
          <a:p>
            <a:pPr lvl="1">
              <a:buFont typeface="Wingdings" panose="05000000000000000000" pitchFamily="2" charset="2"/>
              <a:buChar char="§"/>
            </a:pPr>
            <a:endParaRPr lang="en-GB" sz="1800" b="1" dirty="0">
              <a:solidFill>
                <a:schemeClr val="accent6"/>
              </a:solidFill>
              <a:latin typeface="Lato" panose="020F0502020204030203" pitchFamily="34" charset="0"/>
            </a:endParaRPr>
          </a:p>
        </p:txBody>
      </p:sp>
      <p:pic>
        <p:nvPicPr>
          <p:cNvPr id="6" name="Picture 5">
            <a:extLst>
              <a:ext uri="{FF2B5EF4-FFF2-40B4-BE49-F238E27FC236}">
                <a16:creationId xmlns:a16="http://schemas.microsoft.com/office/drawing/2014/main" id="{4AFA9E2D-56F8-4398-B89C-C78E26BA1CCB}"/>
              </a:ext>
            </a:extLst>
          </p:cNvPr>
          <p:cNvPicPr>
            <a:picLocks noChangeAspect="1"/>
          </p:cNvPicPr>
          <p:nvPr/>
        </p:nvPicPr>
        <p:blipFill>
          <a:blip r:embed="rId2"/>
          <a:stretch>
            <a:fillRect/>
          </a:stretch>
        </p:blipFill>
        <p:spPr>
          <a:xfrm>
            <a:off x="9457312" y="614681"/>
            <a:ext cx="2314500" cy="5806377"/>
          </a:xfrm>
          <a:prstGeom prst="rect">
            <a:avLst/>
          </a:prstGeom>
        </p:spPr>
      </p:pic>
      <p:sp>
        <p:nvSpPr>
          <p:cNvPr id="7" name="Rectangle 6">
            <a:extLst>
              <a:ext uri="{FF2B5EF4-FFF2-40B4-BE49-F238E27FC236}">
                <a16:creationId xmlns:a16="http://schemas.microsoft.com/office/drawing/2014/main" id="{4E8B4A93-B8C5-4671-8DC2-86DBBE2F40F2}"/>
              </a:ext>
            </a:extLst>
          </p:cNvPr>
          <p:cNvSpPr/>
          <p:nvPr/>
        </p:nvSpPr>
        <p:spPr>
          <a:xfrm>
            <a:off x="9833739" y="6518365"/>
            <a:ext cx="1561646" cy="253916"/>
          </a:xfrm>
          <a:prstGeom prst="rect">
            <a:avLst/>
          </a:prstGeom>
        </p:spPr>
        <p:txBody>
          <a:bodyPr wrap="none">
            <a:spAutoFit/>
          </a:bodyPr>
          <a:lstStyle/>
          <a:p>
            <a:r>
              <a:rPr lang="en-GB" sz="1050" dirty="0">
                <a:solidFill>
                  <a:schemeClr val="bg2">
                    <a:lumMod val="50000"/>
                  </a:schemeClr>
                </a:solidFill>
                <a:latin typeface="Lato" panose="020F0502020204030203" pitchFamily="34" charset="0"/>
              </a:rPr>
              <a:t>An example of a .tps file</a:t>
            </a:r>
          </a:p>
        </p:txBody>
      </p:sp>
    </p:spTree>
    <p:extLst>
      <p:ext uri="{BB962C8B-B14F-4D97-AF65-F5344CB8AC3E}">
        <p14:creationId xmlns:p14="http://schemas.microsoft.com/office/powerpoint/2010/main" val="351966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CE2B-318D-4038-8EBD-10324942709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D266D1D-F462-42A6-A489-D5A53F110B02}"/>
              </a:ext>
            </a:extLst>
          </p:cNvPr>
          <p:cNvSpPr>
            <a:spLocks noGrp="1"/>
          </p:cNvSpPr>
          <p:nvPr>
            <p:ph idx="1"/>
          </p:nvPr>
        </p:nvSpPr>
        <p:spPr/>
        <p:txBody>
          <a:bodyPr/>
          <a:lstStyle/>
          <a:p>
            <a:endParaRPr lang="en-GB"/>
          </a:p>
        </p:txBody>
      </p:sp>
      <p:sp>
        <p:nvSpPr>
          <p:cNvPr id="4" name="Rectangle 3">
            <a:extLst>
              <a:ext uri="{FF2B5EF4-FFF2-40B4-BE49-F238E27FC236}">
                <a16:creationId xmlns:a16="http://schemas.microsoft.com/office/drawing/2014/main" id="{7BC42BBC-5460-43F9-8A02-F4A89087AF5B}"/>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6" name="TextBox 4">
            <a:extLst>
              <a:ext uri="{FF2B5EF4-FFF2-40B4-BE49-F238E27FC236}">
                <a16:creationId xmlns:a16="http://schemas.microsoft.com/office/drawing/2014/main" id="{7FB3C8AA-8E03-4DC8-B306-20CEE1E16AC3}"/>
              </a:ext>
            </a:extLst>
          </p:cNvPr>
          <p:cNvSpPr txBox="1"/>
          <p:nvPr/>
        </p:nvSpPr>
        <p:spPr>
          <a:xfrm>
            <a:off x="522515" y="1182349"/>
            <a:ext cx="10515600" cy="3416320"/>
          </a:xfrm>
          <a:prstGeom prst="rect">
            <a:avLst/>
          </a:prstGeom>
          <a:solidFill>
            <a:srgbClr val="008080"/>
          </a:solidFill>
        </p:spPr>
        <p:txBody>
          <a:bodyPr wrap="square" rtlCol="0">
            <a:spAutoFit/>
          </a:bodyPr>
          <a:lstStyle/>
          <a:p>
            <a:r>
              <a:rPr lang="en-GB" sz="4800" dirty="0">
                <a:solidFill>
                  <a:schemeClr val="bg1"/>
                </a:solidFill>
                <a:latin typeface="Lato" panose="020F0502020204030203" pitchFamily="34" charset="0"/>
              </a:rPr>
              <a:t>10 Minute Break</a:t>
            </a:r>
            <a:br>
              <a:rPr lang="en-GB" sz="4800" dirty="0">
                <a:solidFill>
                  <a:schemeClr val="bg1"/>
                </a:solidFill>
                <a:latin typeface="Lato" panose="020F0502020204030203" pitchFamily="34" charset="0"/>
              </a:rPr>
            </a:br>
            <a:r>
              <a:rPr lang="ja-JP" altLang="en-US" sz="4800" dirty="0">
                <a:solidFill>
                  <a:schemeClr val="bg1"/>
                </a:solidFill>
                <a:latin typeface="Lato" panose="020F0502020204030203" pitchFamily="34" charset="0"/>
              </a:rPr>
              <a:t>　　</a:t>
            </a:r>
            <a:r>
              <a:rPr lang="ja-JP" altLang="en-US" sz="3600" dirty="0">
                <a:solidFill>
                  <a:schemeClr val="bg1"/>
                </a:solidFill>
                <a:latin typeface="HG丸ｺﾞｼｯｸM-PRO" panose="020F0600000000000000" pitchFamily="50" charset="-128"/>
                <a:ea typeface="HG丸ｺﾞｼｯｸM-PRO" panose="020F0600000000000000" pitchFamily="50" charset="-128"/>
              </a:rPr>
              <a:t>／</a:t>
            </a:r>
            <a:r>
              <a:rPr lang="en-US" altLang="ja-JP" sz="4000" dirty="0">
                <a:solidFill>
                  <a:schemeClr val="bg1"/>
                </a:solidFill>
                <a:ea typeface="HG丸ｺﾞｼｯｸM-PRO" panose="020F0600000000000000" pitchFamily="50" charset="-128"/>
              </a:rPr>
              <a:t>10</a:t>
            </a:r>
            <a:r>
              <a:rPr lang="ja-JP" altLang="en-US" sz="3600" dirty="0">
                <a:solidFill>
                  <a:schemeClr val="bg1"/>
                </a:solidFill>
                <a:latin typeface="HG丸ｺﾞｼｯｸM-PRO" panose="020F0600000000000000" pitchFamily="50" charset="-128"/>
                <a:ea typeface="HG丸ｺﾞｼｯｸM-PRO" panose="020F0600000000000000" pitchFamily="50" charset="-128"/>
              </a:rPr>
              <a:t>分間の休憩</a:t>
            </a:r>
            <a:r>
              <a:rPr lang="en-US" altLang="ja-JP" sz="3600" dirty="0">
                <a:solidFill>
                  <a:schemeClr val="bg1"/>
                </a:solidFill>
                <a:latin typeface="HG丸ｺﾞｼｯｸM-PRO" panose="020F0600000000000000" pitchFamily="50" charset="-128"/>
                <a:ea typeface="HG丸ｺﾞｼｯｸM-PRO" panose="020F0600000000000000" pitchFamily="50" charset="-128"/>
              </a:rPr>
              <a:t>×</a:t>
            </a:r>
            <a:r>
              <a:rPr lang="ja-JP" altLang="en-US" sz="3600" dirty="0">
                <a:solidFill>
                  <a:schemeClr val="bg1"/>
                </a:solidFill>
                <a:latin typeface="HG丸ｺﾞｼｯｸM-PRO" panose="020F0600000000000000" pitchFamily="50" charset="-128"/>
                <a:ea typeface="HG丸ｺﾞｼｯｸM-PRO" panose="020F0600000000000000" pitchFamily="50" charset="-128"/>
              </a:rPr>
              <a:t>頭の整理</a:t>
            </a:r>
            <a:endParaRPr lang="en-GB" sz="4800" dirty="0">
              <a:solidFill>
                <a:schemeClr val="bg1"/>
              </a:solidFill>
              <a:latin typeface="HG丸ｺﾞｼｯｸM-PRO" panose="020F0600000000000000" pitchFamily="50" charset="-128"/>
              <a:ea typeface="HG丸ｺﾞｼｯｸM-PRO" panose="020F0600000000000000" pitchFamily="50" charset="-128"/>
            </a:endParaRPr>
          </a:p>
          <a:p>
            <a:endParaRPr lang="en-GB" sz="2400" dirty="0">
              <a:solidFill>
                <a:schemeClr val="bg1"/>
              </a:solidFill>
              <a:latin typeface="Lato" panose="020F0502020204030203" pitchFamily="34" charset="0"/>
            </a:endParaRPr>
          </a:p>
          <a:p>
            <a:endParaRPr lang="en-GB" sz="2400" dirty="0">
              <a:solidFill>
                <a:schemeClr val="bg1"/>
              </a:solidFill>
              <a:latin typeface="Lato" panose="020F0502020204030203" pitchFamily="34" charset="0"/>
            </a:endParaRPr>
          </a:p>
          <a:p>
            <a:r>
              <a:rPr lang="en-GB" sz="2400" dirty="0">
                <a:solidFill>
                  <a:schemeClr val="bg1"/>
                </a:solidFill>
                <a:latin typeface="Lato" panose="020F0502020204030203" pitchFamily="34" charset="0"/>
              </a:rPr>
              <a:t>Questions? (Slack and Google Document)</a:t>
            </a:r>
            <a:r>
              <a:rPr lang="ja-JP" altLang="en-US" sz="2400" dirty="0">
                <a:solidFill>
                  <a:schemeClr val="bg1"/>
                </a:solidFill>
                <a:latin typeface="Lato" panose="020F0502020204030203" pitchFamily="34" charset="0"/>
              </a:rPr>
              <a:t>　</a:t>
            </a:r>
            <a:r>
              <a:rPr lang="ja-JP" altLang="en-US" sz="2000" dirty="0">
                <a:solidFill>
                  <a:schemeClr val="bg1"/>
                </a:solidFill>
                <a:latin typeface="HG丸ｺﾞｼｯｸM-PRO" panose="020F0600000000000000" pitchFamily="50" charset="-128"/>
                <a:ea typeface="HG丸ｺﾞｼｯｸM-PRO" panose="020F0600000000000000" pitchFamily="50" charset="-128"/>
              </a:rPr>
              <a:t>質問は</a:t>
            </a:r>
            <a:r>
              <a:rPr lang="en-US" altLang="ja-JP" sz="2200" dirty="0">
                <a:solidFill>
                  <a:schemeClr val="bg1"/>
                </a:solidFill>
                <a:latin typeface="Lato" panose="020F0502020204030203" pitchFamily="34" charset="0"/>
              </a:rPr>
              <a:t>Slack</a:t>
            </a:r>
            <a:r>
              <a:rPr lang="ja-JP" altLang="en-US" sz="2000" dirty="0">
                <a:solidFill>
                  <a:schemeClr val="bg1"/>
                </a:solidFill>
                <a:latin typeface="HG丸ｺﾞｼｯｸM-PRO" panose="020F0600000000000000" pitchFamily="50" charset="-128"/>
                <a:ea typeface="HG丸ｺﾞｼｯｸM-PRO" panose="020F0600000000000000" pitchFamily="50" charset="-128"/>
              </a:rPr>
              <a:t>か</a:t>
            </a:r>
            <a:r>
              <a:rPr lang="en-US" altLang="ja-JP" sz="2200" dirty="0">
                <a:solidFill>
                  <a:schemeClr val="bg1"/>
                </a:solidFill>
                <a:latin typeface="Lato" panose="020F0502020204030203" pitchFamily="34" charset="0"/>
              </a:rPr>
              <a:t>Google</a:t>
            </a:r>
            <a:r>
              <a:rPr lang="ja-JP" altLang="en-US" sz="2000" dirty="0">
                <a:solidFill>
                  <a:schemeClr val="bg1"/>
                </a:solidFill>
                <a:latin typeface="HG丸ｺﾞｼｯｸM-PRO" panose="020F0600000000000000" pitchFamily="50" charset="-128"/>
                <a:ea typeface="HG丸ｺﾞｼｯｸM-PRO" panose="020F0600000000000000" pitchFamily="50" charset="-128"/>
              </a:rPr>
              <a:t>ドキュメントへ</a:t>
            </a:r>
            <a:endParaRPr lang="en-GB" sz="2000" dirty="0">
              <a:solidFill>
                <a:schemeClr val="bg1"/>
              </a:solidFill>
              <a:latin typeface="HG丸ｺﾞｼｯｸM-PRO" panose="020F0600000000000000" pitchFamily="50" charset="-128"/>
              <a:ea typeface="HG丸ｺﾞｼｯｸM-PRO" panose="020F0600000000000000" pitchFamily="50" charset="-128"/>
            </a:endParaRPr>
          </a:p>
          <a:p>
            <a:endParaRPr lang="en-GB" sz="2400" dirty="0">
              <a:solidFill>
                <a:schemeClr val="bg1"/>
              </a:solidFill>
              <a:latin typeface="Lato" panose="020F0502020204030203" pitchFamily="34" charset="0"/>
            </a:endParaRPr>
          </a:p>
          <a:p>
            <a:r>
              <a:rPr lang="en-GB" sz="2400" dirty="0">
                <a:solidFill>
                  <a:schemeClr val="bg1"/>
                </a:solidFill>
                <a:latin typeface="Lato" panose="020F0502020204030203" pitchFamily="34" charset="0"/>
              </a:rPr>
              <a:t>I’ll answer them following the break!</a:t>
            </a:r>
            <a:r>
              <a:rPr lang="ja-JP" altLang="en-US" sz="2400" dirty="0">
                <a:solidFill>
                  <a:schemeClr val="bg1"/>
                </a:solidFill>
                <a:latin typeface="Lato" panose="020F0502020204030203" pitchFamily="34" charset="0"/>
              </a:rPr>
              <a:t>　　　 </a:t>
            </a:r>
            <a:r>
              <a:rPr lang="ja-JP" altLang="en-US" sz="2000" dirty="0">
                <a:solidFill>
                  <a:schemeClr val="bg1"/>
                </a:solidFill>
                <a:latin typeface="HG丸ｺﾞｼｯｸM-PRO" panose="020F0600000000000000" pitchFamily="50" charset="-128"/>
                <a:ea typeface="HG丸ｺﾞｼｯｸM-PRO" panose="020F0600000000000000" pitchFamily="50" charset="-128"/>
              </a:rPr>
              <a:t>回答は休憩の後で</a:t>
            </a:r>
            <a:r>
              <a:rPr lang="en-US" altLang="ja-JP" sz="2000" dirty="0">
                <a:solidFill>
                  <a:schemeClr val="bg1"/>
                </a:solidFill>
                <a:latin typeface="HG丸ｺﾞｼｯｸM-PRO" panose="020F0600000000000000" pitchFamily="50" charset="-128"/>
                <a:ea typeface="HG丸ｺﾞｼｯｸM-PRO" panose="020F0600000000000000" pitchFamily="50" charset="-128"/>
              </a:rPr>
              <a:t>!</a:t>
            </a:r>
            <a:endParaRPr lang="en-GB" sz="240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1268105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247459-522D-416D-ADFB-FCC8DA447FC8}"/>
              </a:ext>
            </a:extLst>
          </p:cNvPr>
          <p:cNvSpPr txBox="1"/>
          <p:nvPr/>
        </p:nvSpPr>
        <p:spPr>
          <a:xfrm flipH="1">
            <a:off x="476791" y="300446"/>
            <a:ext cx="11227528" cy="6586418"/>
          </a:xfrm>
          <a:prstGeom prst="rect">
            <a:avLst/>
          </a:prstGeom>
          <a:noFill/>
        </p:spPr>
        <p:txBody>
          <a:bodyPr wrap="square" rtlCol="0">
            <a:spAutoFit/>
          </a:bodyPr>
          <a:lstStyle/>
          <a:p>
            <a:r>
              <a:rPr lang="en-GB" sz="4000" dirty="0">
                <a:solidFill>
                  <a:srgbClr val="008080"/>
                </a:solidFill>
                <a:latin typeface="Lato" panose="020F0502020204030203" pitchFamily="34" charset="0"/>
              </a:rPr>
              <a:t>Different forms of shape analysis</a:t>
            </a:r>
            <a:br>
              <a:rPr lang="en-GB" sz="4000" dirty="0">
                <a:solidFill>
                  <a:srgbClr val="008080"/>
                </a:solidFill>
                <a:latin typeface="Lato" panose="020F0502020204030203" pitchFamily="34" charset="0"/>
              </a:rPr>
            </a:br>
            <a:r>
              <a:rPr lang="ja-JP" altLang="en-US" sz="3200" dirty="0">
                <a:solidFill>
                  <a:srgbClr val="008080"/>
                </a:solidFill>
                <a:latin typeface="Lato" panose="020F0502020204030203" pitchFamily="34" charset="0"/>
              </a:rPr>
              <a:t>　　　　　　　　　　　　　</a:t>
            </a:r>
            <a:r>
              <a:rPr lang="ja-JP" altLang="en-US" sz="3200" dirty="0">
                <a:solidFill>
                  <a:srgbClr val="008080"/>
                </a:solidFill>
                <a:latin typeface="HG丸ｺﾞｼｯｸM-PRO" panose="020F0600000000000000" pitchFamily="50" charset="-128"/>
                <a:ea typeface="HG丸ｺﾞｼｯｸM-PRO" panose="020F0600000000000000" pitchFamily="50" charset="-128"/>
              </a:rPr>
              <a:t>かたちの分析のさまざまな方法</a:t>
            </a:r>
            <a:endParaRPr lang="en-GB" sz="3200" dirty="0">
              <a:solidFill>
                <a:srgbClr val="008080"/>
              </a:solidFill>
              <a:latin typeface="Lato" panose="020F0502020204030203" pitchFamily="34" charset="0"/>
            </a:endParaRPr>
          </a:p>
          <a:p>
            <a:endParaRPr lang="en-GB" dirty="0">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Landmark Analysis</a:t>
            </a:r>
            <a:r>
              <a:rPr lang="ja-JP" altLang="en-US" b="1" dirty="0">
                <a:solidFill>
                  <a:srgbClr val="008080"/>
                </a:solidFill>
                <a:latin typeface="Lato" panose="020F0502020204030203" pitchFamily="34" charset="0"/>
              </a:rPr>
              <a:t>　</a:t>
            </a:r>
            <a:r>
              <a:rPr lang="ja-JP" altLang="en-US" b="1" dirty="0">
                <a:solidFill>
                  <a:srgbClr val="008080"/>
                </a:solidFill>
                <a:latin typeface="HG丸ｺﾞｼｯｸM-PRO" panose="020F0600000000000000" pitchFamily="50" charset="-128"/>
                <a:ea typeface="HG丸ｺﾞｼｯｸM-PRO" panose="020F0600000000000000" pitchFamily="50" charset="-128"/>
              </a:rPr>
              <a:t>ランドマーク分析</a:t>
            </a:r>
            <a:br>
              <a:rPr lang="en-GB" b="1" dirty="0">
                <a:solidFill>
                  <a:srgbClr val="008080"/>
                </a:solidFill>
                <a:latin typeface="Lato" panose="020F0502020204030203" pitchFamily="34" charset="0"/>
              </a:rPr>
            </a:br>
            <a:br>
              <a:rPr lang="en-GB" dirty="0">
                <a:solidFill>
                  <a:srgbClr val="008080"/>
                </a:solidFill>
                <a:latin typeface="Lato" panose="020F0502020204030203" pitchFamily="34" charset="0"/>
              </a:rPr>
            </a:br>
            <a:endParaRPr lang="en-GB" dirty="0">
              <a:solidFill>
                <a:srgbClr val="008080"/>
              </a:solidFill>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Outline Analysis</a:t>
            </a:r>
            <a:r>
              <a:rPr lang="ja-JP" altLang="en-US" b="1" dirty="0">
                <a:solidFill>
                  <a:srgbClr val="008080"/>
                </a:solidFill>
                <a:latin typeface="Lato" panose="020F0502020204030203" pitchFamily="34" charset="0"/>
              </a:rPr>
              <a:t>　</a:t>
            </a:r>
            <a:r>
              <a:rPr lang="ja-JP" altLang="en-US" b="1" dirty="0">
                <a:solidFill>
                  <a:srgbClr val="008080"/>
                </a:solidFill>
                <a:latin typeface="HG丸ｺﾞｼｯｸM-PRO" panose="020F0600000000000000" pitchFamily="50" charset="-128"/>
                <a:ea typeface="HG丸ｺﾞｼｯｸM-PRO" panose="020F0600000000000000" pitchFamily="50" charset="-128"/>
              </a:rPr>
              <a:t>アウトライン分析</a:t>
            </a:r>
            <a:br>
              <a:rPr lang="en-GB" b="1" dirty="0">
                <a:solidFill>
                  <a:srgbClr val="008080"/>
                </a:solidFill>
                <a:latin typeface="Lato" panose="020F0502020204030203" pitchFamily="34" charset="0"/>
              </a:rPr>
            </a:br>
            <a:endParaRPr lang="en-GB" b="1" dirty="0">
              <a:solidFill>
                <a:srgbClr val="008080"/>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Semi-landmark Analysis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Fourier-based Analysis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Radial Fourier Analysis (RFA)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Elliptic Fourier Analysis (EFA)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Discrete Cosine Transform (DCT)</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Eigenshape Analysis</a:t>
            </a:r>
            <a:br>
              <a:rPr lang="en-GB" sz="1600" dirty="0">
                <a:solidFill>
                  <a:schemeClr val="bg2">
                    <a:lumMod val="50000"/>
                  </a:schemeClr>
                </a:solidFill>
                <a:latin typeface="Lato" panose="020F0502020204030203" pitchFamily="34" charset="0"/>
              </a:rPr>
            </a:b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Other methods</a:t>
            </a:r>
            <a:r>
              <a:rPr lang="en-GB" b="1" dirty="0">
                <a:solidFill>
                  <a:schemeClr val="bg2">
                    <a:lumMod val="50000"/>
                  </a:schemeClr>
                </a:solidFill>
                <a:latin typeface="Lato" panose="020F0502020204030203" pitchFamily="34" charset="0"/>
              </a:rPr>
              <a:t> </a:t>
            </a:r>
            <a:r>
              <a:rPr lang="en-GB" sz="1600" dirty="0">
                <a:solidFill>
                  <a:schemeClr val="bg2">
                    <a:lumMod val="50000"/>
                  </a:schemeClr>
                </a:solidFill>
                <a:latin typeface="Lato" panose="020F0502020204030203" pitchFamily="34" charset="0"/>
              </a:rPr>
              <a:t>e.g. Polynomial Curve Fitting</a:t>
            </a:r>
          </a:p>
        </p:txBody>
      </p:sp>
      <p:cxnSp>
        <p:nvCxnSpPr>
          <p:cNvPr id="6" name="Straight Arrow Connector 5">
            <a:extLst>
              <a:ext uri="{FF2B5EF4-FFF2-40B4-BE49-F238E27FC236}">
                <a16:creationId xmlns:a16="http://schemas.microsoft.com/office/drawing/2014/main" id="{A26A9932-F215-4FE9-B9EF-6516725422F3}"/>
              </a:ext>
            </a:extLst>
          </p:cNvPr>
          <p:cNvCxnSpPr>
            <a:cxnSpLocks/>
          </p:cNvCxnSpPr>
          <p:nvPr/>
        </p:nvCxnSpPr>
        <p:spPr>
          <a:xfrm flipH="1">
            <a:off x="4702629" y="3429000"/>
            <a:ext cx="2204357" cy="1110343"/>
          </a:xfrm>
          <a:prstGeom prst="straightConnector1">
            <a:avLst/>
          </a:prstGeom>
          <a:ln w="28575">
            <a:solidFill>
              <a:srgbClr val="00808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48EBE67-2B40-4AFD-AD9E-1F29B464A2FD}"/>
              </a:ext>
            </a:extLst>
          </p:cNvPr>
          <p:cNvSpPr txBox="1"/>
          <p:nvPr/>
        </p:nvSpPr>
        <p:spPr>
          <a:xfrm>
            <a:off x="6398618" y="2967335"/>
            <a:ext cx="3873142" cy="400110"/>
          </a:xfrm>
          <a:prstGeom prst="rect">
            <a:avLst/>
          </a:prstGeom>
          <a:noFill/>
        </p:spPr>
        <p:txBody>
          <a:bodyPr wrap="square" rtlCol="0">
            <a:spAutoFit/>
          </a:bodyPr>
          <a:lstStyle/>
          <a:p>
            <a:pPr lvl="0"/>
            <a:r>
              <a:rPr lang="en-GB" sz="2000" dirty="0">
                <a:solidFill>
                  <a:srgbClr val="008080"/>
                </a:solidFill>
                <a:latin typeface="Lato" panose="020F0502020204030203" pitchFamily="34" charset="0"/>
              </a:rPr>
              <a:t>Workshop Two!</a:t>
            </a:r>
            <a:r>
              <a:rPr lang="ja-JP" altLang="en-US" sz="2000" dirty="0">
                <a:solidFill>
                  <a:srgbClr val="008080"/>
                </a:solidFill>
                <a:latin typeface="Lato" panose="020F0502020204030203" pitchFamily="34" charset="0"/>
              </a:rPr>
              <a:t>　</a:t>
            </a:r>
            <a:r>
              <a:rPr lang="ja-JP" altLang="en-US" sz="2000" dirty="0">
                <a:solidFill>
                  <a:srgbClr val="008080"/>
                </a:solidFill>
                <a:latin typeface="HG丸ｺﾞｼｯｸM-PRO" panose="020F0600000000000000" pitchFamily="50" charset="-128"/>
                <a:ea typeface="HG丸ｺﾞｼｯｸM-PRO" panose="020F0600000000000000" pitchFamily="50" charset="-128"/>
              </a:rPr>
              <a:t>（第</a:t>
            </a:r>
            <a:r>
              <a:rPr lang="en-US" altLang="ja-JP" sz="2000" dirty="0">
                <a:solidFill>
                  <a:srgbClr val="008080"/>
                </a:solidFill>
                <a:latin typeface="HG丸ｺﾞｼｯｸM-PRO" panose="020F0600000000000000" pitchFamily="50" charset="-128"/>
                <a:ea typeface="HG丸ｺﾞｼｯｸM-PRO" panose="020F0600000000000000" pitchFamily="50" charset="-128"/>
              </a:rPr>
              <a:t>2</a:t>
            </a:r>
            <a:r>
              <a:rPr lang="ja-JP" altLang="en-US" sz="2000" dirty="0">
                <a:solidFill>
                  <a:srgbClr val="008080"/>
                </a:solidFill>
                <a:latin typeface="HG丸ｺﾞｼｯｸM-PRO" panose="020F0600000000000000" pitchFamily="50" charset="-128"/>
                <a:ea typeface="HG丸ｺﾞｼｯｸM-PRO" panose="020F0600000000000000" pitchFamily="50" charset="-128"/>
              </a:rPr>
              <a:t>回で</a:t>
            </a:r>
            <a:r>
              <a:rPr lang="en-US" altLang="ja-JP" sz="2000" dirty="0">
                <a:solidFill>
                  <a:srgbClr val="008080"/>
                </a:solidFill>
                <a:latin typeface="HG丸ｺﾞｼｯｸM-PRO" panose="020F0600000000000000" pitchFamily="50" charset="-128"/>
                <a:ea typeface="HG丸ｺﾞｼｯｸM-PRO" panose="020F0600000000000000" pitchFamily="50" charset="-128"/>
              </a:rPr>
              <a:t>!</a:t>
            </a:r>
            <a:r>
              <a:rPr lang="ja-JP" altLang="en-US" sz="2000" dirty="0">
                <a:solidFill>
                  <a:srgbClr val="008080"/>
                </a:solidFill>
                <a:latin typeface="HG丸ｺﾞｼｯｸM-PRO" panose="020F0600000000000000" pitchFamily="50" charset="-128"/>
                <a:ea typeface="HG丸ｺﾞｼｯｸM-PRO" panose="020F0600000000000000" pitchFamily="50" charset="-128"/>
              </a:rPr>
              <a:t>）</a:t>
            </a:r>
            <a:endParaRPr lang="en-US" altLang="ja-JP" sz="2000" dirty="0">
              <a:solidFill>
                <a:srgbClr val="008080"/>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423824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C422DF-832F-4CE6-B01A-85BE76452820}"/>
              </a:ext>
            </a:extLst>
          </p:cNvPr>
          <p:cNvPicPr>
            <a:picLocks noChangeAspect="1"/>
          </p:cNvPicPr>
          <p:nvPr/>
        </p:nvPicPr>
        <p:blipFill>
          <a:blip r:embed="rId2"/>
          <a:stretch>
            <a:fillRect/>
          </a:stretch>
        </p:blipFill>
        <p:spPr>
          <a:xfrm>
            <a:off x="0" y="180289"/>
            <a:ext cx="12192000" cy="6497421"/>
          </a:xfrm>
          <a:prstGeom prst="rect">
            <a:avLst/>
          </a:prstGeom>
        </p:spPr>
      </p:pic>
    </p:spTree>
    <p:extLst>
      <p:ext uri="{BB962C8B-B14F-4D97-AF65-F5344CB8AC3E}">
        <p14:creationId xmlns:p14="http://schemas.microsoft.com/office/powerpoint/2010/main" val="3147409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838200" y="365125"/>
            <a:ext cx="10515600" cy="1325563"/>
          </a:xfrm>
          <a:solidFill>
            <a:srgbClr val="008080"/>
          </a:solidFill>
        </p:spPr>
        <p:txBody>
          <a:bodyPr>
            <a:normAutofit/>
          </a:bodyPr>
          <a:lstStyle/>
          <a:p>
            <a:r>
              <a:rPr lang="en-GB" sz="4000" dirty="0">
                <a:solidFill>
                  <a:schemeClr val="bg1"/>
                </a:solidFill>
                <a:latin typeface="Lato" panose="020F0502020204030203" pitchFamily="34" charset="0"/>
              </a:rPr>
              <a:t>Generalised Procrustes Analysis (GPA)</a:t>
            </a:r>
            <a:br>
              <a:rPr lang="en-GB" sz="4000" dirty="0">
                <a:solidFill>
                  <a:schemeClr val="bg1"/>
                </a:solidFill>
                <a:latin typeface="Lato" panose="020F0502020204030203" pitchFamily="34" charset="0"/>
              </a:rPr>
            </a:br>
            <a:r>
              <a:rPr lang="ja-JP" altLang="en-US" sz="2800" dirty="0">
                <a:solidFill>
                  <a:schemeClr val="bg1"/>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一般化プロクラステス分析</a:t>
            </a:r>
            <a:endParaRPr lang="en-GB" sz="2800" dirty="0">
              <a:solidFill>
                <a:schemeClr val="bg1"/>
              </a:solidFill>
              <a:latin typeface="HG丸ｺﾞｼｯｸM-PRO" panose="020F0600000000000000" pitchFamily="50" charset="-128"/>
              <a:ea typeface="HG丸ｺﾞｼｯｸM-PRO" panose="020F0600000000000000" pitchFamily="50" charset="-128"/>
            </a:endParaRP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1324587" y="1960079"/>
            <a:ext cx="9542826" cy="3937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Font typeface="Arial" panose="020B0604020202020204" pitchFamily="34" charset="0"/>
              <a:buNone/>
            </a:pPr>
            <a:r>
              <a:rPr lang="en-GB" sz="1800" kern="0" dirty="0">
                <a:solidFill>
                  <a:schemeClr val="bg1"/>
                </a:solidFill>
                <a:latin typeface="Lato" panose="020F0502020204030203" pitchFamily="34" charset="0"/>
              </a:rPr>
              <a:t>Also known as…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Superimposition</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Analysis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Fitting</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Generalised Least Squares</a:t>
            </a:r>
            <a:br>
              <a:rPr lang="en-GB" sz="1800" kern="0" dirty="0">
                <a:solidFill>
                  <a:schemeClr val="bg1"/>
                </a:solidFill>
                <a:latin typeface="Lato" panose="020F0502020204030203" pitchFamily="34" charset="0"/>
              </a:rPr>
            </a:br>
            <a:endParaRPr lang="en-GB" sz="1800" kern="0" dirty="0">
              <a:solidFill>
                <a:schemeClr val="bg1"/>
              </a:solidFill>
              <a:latin typeface="Lato" panose="020F0502020204030203" pitchFamily="34" charset="0"/>
            </a:endParaRPr>
          </a:p>
          <a:p>
            <a:pPr marL="0" indent="0" fontAlgn="base">
              <a:lnSpc>
                <a:spcPct val="99000"/>
              </a:lnSpc>
              <a:spcBef>
                <a:spcPts val="600"/>
              </a:spcBef>
              <a:spcAft>
                <a:spcPct val="0"/>
              </a:spcAft>
              <a:buClr>
                <a:srgbClr val="000000"/>
              </a:buClr>
              <a:buSzPct val="100000"/>
              <a:buFont typeface="Arial" panose="020B0604020202020204" pitchFamily="34" charset="0"/>
              <a:buNone/>
            </a:pPr>
            <a:endParaRPr lang="en-GB" sz="18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Font typeface="Arial" panose="020B0604020202020204" pitchFamily="34" charset="0"/>
              <a:buNone/>
            </a:pPr>
            <a:r>
              <a:rPr lang="en-GB" sz="1800" kern="0" dirty="0">
                <a:solidFill>
                  <a:schemeClr val="bg1"/>
                </a:solidFill>
                <a:latin typeface="Lato" panose="020F0502020204030203" pitchFamily="34" charset="0"/>
              </a:rPr>
              <a:t>Procedure to isolate shape from a number of sometimes related variables, </a:t>
            </a:r>
            <a:br>
              <a:rPr lang="en-GB" sz="1800" kern="0" dirty="0">
                <a:solidFill>
                  <a:schemeClr val="bg1"/>
                </a:solidFill>
                <a:latin typeface="Lato" panose="020F0502020204030203" pitchFamily="34" charset="0"/>
              </a:rPr>
            </a:br>
            <a:r>
              <a:rPr lang="en-GB" sz="1800" kern="0" dirty="0">
                <a:solidFill>
                  <a:schemeClr val="bg1"/>
                </a:solidFill>
                <a:latin typeface="Lato" panose="020F0502020204030203" pitchFamily="34" charset="0"/>
              </a:rPr>
              <a:t>specifically </a:t>
            </a:r>
            <a:r>
              <a:rPr lang="en-GB" sz="1800" b="1" i="1" kern="0" dirty="0">
                <a:solidFill>
                  <a:schemeClr val="bg1"/>
                </a:solidFill>
                <a:latin typeface="Lato" panose="020F0502020204030203" pitchFamily="34" charset="0"/>
              </a:rPr>
              <a:t>rotation</a:t>
            </a:r>
            <a:r>
              <a:rPr lang="en-GB" sz="1800" b="1" kern="0" dirty="0">
                <a:solidFill>
                  <a:schemeClr val="bg1"/>
                </a:solidFill>
                <a:latin typeface="Lato" panose="020F0502020204030203" pitchFamily="34" charset="0"/>
              </a:rPr>
              <a:t>, </a:t>
            </a:r>
            <a:r>
              <a:rPr lang="en-GB" sz="1800" b="1" i="1" kern="0" dirty="0">
                <a:solidFill>
                  <a:schemeClr val="bg1"/>
                </a:solidFill>
                <a:latin typeface="Lato" panose="020F0502020204030203" pitchFamily="34" charset="0"/>
              </a:rPr>
              <a:t>size</a:t>
            </a:r>
            <a:r>
              <a:rPr lang="en-GB" sz="1800" b="1" kern="0" dirty="0">
                <a:solidFill>
                  <a:schemeClr val="bg1"/>
                </a:solidFill>
                <a:latin typeface="Lato" panose="020F0502020204030203" pitchFamily="34" charset="0"/>
              </a:rPr>
              <a:t> and </a:t>
            </a:r>
            <a:r>
              <a:rPr lang="en-GB" sz="1800" b="1" i="1" kern="0" dirty="0">
                <a:solidFill>
                  <a:schemeClr val="bg1"/>
                </a:solidFill>
                <a:latin typeface="Lato" panose="020F0502020204030203" pitchFamily="34" charset="0"/>
              </a:rPr>
              <a:t>translation</a:t>
            </a:r>
          </a:p>
          <a:p>
            <a:pPr marL="0" indent="0" algn="ctr" fontAlgn="base">
              <a:lnSpc>
                <a:spcPct val="99000"/>
              </a:lnSpc>
              <a:spcBef>
                <a:spcPts val="600"/>
              </a:spcBef>
              <a:spcAft>
                <a:spcPct val="0"/>
              </a:spcAft>
              <a:buClr>
                <a:srgbClr val="000000"/>
              </a:buClr>
              <a:buSzPct val="100000"/>
              <a:buFont typeface="Arial" panose="020B0604020202020204" pitchFamily="34" charset="0"/>
              <a:buNone/>
            </a:pPr>
            <a:r>
              <a:rPr lang="ja-JP" altLang="en-US" sz="1600" kern="0" dirty="0">
                <a:solidFill>
                  <a:schemeClr val="bg1"/>
                </a:solidFill>
                <a:latin typeface="HG丸ｺﾞｼｯｸM-PRO" panose="020F0600000000000000" pitchFamily="50" charset="-128"/>
                <a:ea typeface="HG丸ｺﾞｼｯｸM-PRO" panose="020F0600000000000000" pitchFamily="50" charset="-128"/>
              </a:rPr>
              <a:t>「かたち」を関連するその他の変数－</a:t>
            </a:r>
            <a:r>
              <a:rPr lang="ja-JP" altLang="en-US" sz="1600" b="1" kern="0" dirty="0">
                <a:solidFill>
                  <a:schemeClr val="bg1"/>
                </a:solidFill>
                <a:latin typeface="HG丸ｺﾞｼｯｸM-PRO" panose="020F0600000000000000" pitchFamily="50" charset="-128"/>
                <a:ea typeface="HG丸ｺﾞｼｯｸM-PRO" panose="020F0600000000000000" pitchFamily="50" charset="-128"/>
              </a:rPr>
              <a:t>回転・サイズ・変換</a:t>
            </a:r>
            <a:r>
              <a:rPr lang="ja-JP" altLang="en-US" sz="1600" kern="0" dirty="0">
                <a:solidFill>
                  <a:schemeClr val="bg1"/>
                </a:solidFill>
                <a:latin typeface="HG丸ｺﾞｼｯｸM-PRO" panose="020F0600000000000000" pitchFamily="50" charset="-128"/>
                <a:ea typeface="HG丸ｺﾞｼｯｸM-PRO" panose="020F0600000000000000" pitchFamily="50" charset="-128"/>
              </a:rPr>
              <a:t>から分離する過程</a:t>
            </a:r>
            <a:endParaRPr lang="en-GB" sz="1800" kern="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39703701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62865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419100" y="336860"/>
            <a:ext cx="5448300" cy="1325563"/>
          </a:xfrm>
          <a:solidFill>
            <a:srgbClr val="008080"/>
          </a:solidFill>
        </p:spPr>
        <p:txBody>
          <a:bodyPr>
            <a:normAutofit/>
          </a:bodyPr>
          <a:lstStyle/>
          <a:p>
            <a:r>
              <a:rPr lang="en-GB" sz="2400" dirty="0">
                <a:solidFill>
                  <a:schemeClr val="bg1"/>
                </a:solidFill>
                <a:latin typeface="Lato" panose="020F0502020204030203" pitchFamily="34" charset="0"/>
              </a:rPr>
              <a:t>Generalised Procrustes Analysis (GPA)</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662293" y="1998704"/>
            <a:ext cx="4961913" cy="3965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The raw coordinates are…</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Translated to a common centroid </a:t>
            </a:r>
            <a:r>
              <a:rPr lang="en-GB" sz="1600" b="1" kern="0" dirty="0">
                <a:solidFill>
                  <a:schemeClr val="bg1"/>
                </a:solidFill>
                <a:latin typeface="Lato" panose="020F0502020204030203" pitchFamily="34" charset="0"/>
              </a:rPr>
              <a:t>(A-B)</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Scaled to the same centroid size </a:t>
            </a:r>
            <a:r>
              <a:rPr lang="en-GB" sz="1600" b="1" kern="0" dirty="0">
                <a:solidFill>
                  <a:schemeClr val="bg1"/>
                </a:solidFill>
                <a:latin typeface="Lato" panose="020F0502020204030203" pitchFamily="34" charset="0"/>
              </a:rPr>
              <a:t>(B-C)</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Rotated to minimise the summed square </a:t>
            </a:r>
            <a:br>
              <a:rPr lang="en-GB" sz="1600" kern="0" dirty="0">
                <a:solidFill>
                  <a:schemeClr val="bg1"/>
                </a:solidFill>
                <a:latin typeface="Lato" panose="020F0502020204030203" pitchFamily="34" charset="0"/>
              </a:rPr>
            </a:br>
            <a:r>
              <a:rPr lang="en-GB" sz="1600" kern="0" dirty="0">
                <a:solidFill>
                  <a:schemeClr val="bg1"/>
                </a:solidFill>
                <a:latin typeface="Lato" panose="020F0502020204030203" pitchFamily="34" charset="0"/>
              </a:rPr>
              <a:t>distances between landmarks </a:t>
            </a:r>
            <a:r>
              <a:rPr lang="en-GB" sz="1600" b="1" kern="0" dirty="0">
                <a:solidFill>
                  <a:schemeClr val="bg1"/>
                </a:solidFill>
                <a:latin typeface="Lato" panose="020F0502020204030203" pitchFamily="34" charset="0"/>
              </a:rPr>
              <a:t>(C-D)</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Outcome: </a:t>
            </a:r>
            <a:r>
              <a:rPr lang="en-GB" sz="1600" b="1" kern="0" dirty="0">
                <a:solidFill>
                  <a:schemeClr val="bg1"/>
                </a:solidFill>
                <a:latin typeface="Lato" panose="020F0502020204030203" pitchFamily="34" charset="0"/>
              </a:rPr>
              <a:t>Procrustes coordinates</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The Procrustes coordinates = shape </a:t>
            </a:r>
            <a:r>
              <a:rPr lang="en-GB" sz="1600" i="1" kern="0" dirty="0">
                <a:solidFill>
                  <a:schemeClr val="bg1"/>
                </a:solidFill>
                <a:latin typeface="Lato" panose="020F0502020204030203" pitchFamily="34" charset="0"/>
              </a:rPr>
              <a:t>per se</a:t>
            </a:r>
          </a:p>
          <a:p>
            <a:pPr fontAlgn="base">
              <a:lnSpc>
                <a:spcPct val="99000"/>
              </a:lnSpc>
              <a:spcBef>
                <a:spcPts val="600"/>
              </a:spcBef>
              <a:spcAft>
                <a:spcPct val="0"/>
              </a:spcAft>
              <a:buClr>
                <a:schemeClr val="bg1"/>
              </a:buClr>
              <a:buSzPct val="100000"/>
            </a:pPr>
            <a:endParaRPr lang="en-US" altLang="ja-JP" sz="1600" kern="0" dirty="0">
              <a:solidFill>
                <a:schemeClr val="bg1"/>
              </a:solidFill>
              <a:latin typeface="HG丸ｺﾞｼｯｸM-PRO" panose="020F0600000000000000" pitchFamily="50" charset="-128"/>
              <a:ea typeface="HG丸ｺﾞｼｯｸM-PRO" panose="020F0600000000000000" pitchFamily="50" charset="-128"/>
            </a:endParaRPr>
          </a:p>
          <a:p>
            <a:pPr fontAlgn="base">
              <a:lnSpc>
                <a:spcPct val="99000"/>
              </a:lnSpc>
              <a:spcBef>
                <a:spcPts val="600"/>
              </a:spcBef>
              <a:spcAft>
                <a:spcPct val="0"/>
              </a:spcAft>
              <a:buClr>
                <a:schemeClr val="bg1"/>
              </a:buClr>
              <a:buSzPct val="100000"/>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セントロイドでの位置合わせ（</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a</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b</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endParaRPr lang="en-US" altLang="ja-JP" sz="1400" kern="0" dirty="0">
              <a:solidFill>
                <a:schemeClr val="bg1"/>
              </a:solidFill>
              <a:latin typeface="HG丸ｺﾞｼｯｸM-PRO" panose="020F0600000000000000" pitchFamily="50" charset="-128"/>
              <a:ea typeface="HG丸ｺﾞｼｯｸM-PRO" panose="020F0600000000000000" pitchFamily="50" charset="-128"/>
            </a:endParaRPr>
          </a:p>
          <a:p>
            <a:pPr fontAlgn="base">
              <a:lnSpc>
                <a:spcPct val="99000"/>
              </a:lnSpc>
              <a:spcBef>
                <a:spcPts val="600"/>
              </a:spcBef>
              <a:spcAft>
                <a:spcPct val="0"/>
              </a:spcAft>
              <a:buClr>
                <a:schemeClr val="bg1"/>
              </a:buClr>
              <a:buSzPct val="100000"/>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サイズ調整（</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b</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c</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endParaRPr lang="en-US" altLang="ja-JP" sz="1400" kern="0" dirty="0">
              <a:solidFill>
                <a:schemeClr val="bg1"/>
              </a:solidFill>
              <a:latin typeface="HG丸ｺﾞｼｯｸM-PRO" panose="020F0600000000000000" pitchFamily="50" charset="-128"/>
              <a:ea typeface="HG丸ｺﾞｼｯｸM-PRO" panose="020F0600000000000000" pitchFamily="50" charset="-128"/>
            </a:endParaRPr>
          </a:p>
          <a:p>
            <a:pPr fontAlgn="base">
              <a:lnSpc>
                <a:spcPct val="99000"/>
              </a:lnSpc>
              <a:spcBef>
                <a:spcPts val="600"/>
              </a:spcBef>
              <a:spcAft>
                <a:spcPct val="0"/>
              </a:spcAft>
              <a:buClr>
                <a:schemeClr val="bg1"/>
              </a:buClr>
              <a:buSzPct val="100000"/>
            </a:pPr>
            <a:r>
              <a:rPr lang="ja-JP" altLang="en-US" sz="1400" kern="0" dirty="0">
                <a:solidFill>
                  <a:schemeClr val="bg1"/>
                </a:solidFill>
                <a:latin typeface="HG丸ｺﾞｼｯｸM-PRO" panose="020F0600000000000000" pitchFamily="50" charset="-128"/>
                <a:ea typeface="HG丸ｺﾞｼｯｸM-PRO" panose="020F0600000000000000" pitchFamily="50" charset="-128"/>
              </a:rPr>
              <a:t>最小二乗距離法による回転（</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c</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r>
              <a:rPr lang="en-US" altLang="ja-JP" sz="1400" kern="0" dirty="0">
                <a:solidFill>
                  <a:schemeClr val="bg1"/>
                </a:solidFill>
                <a:latin typeface="HG丸ｺﾞｼｯｸM-PRO" panose="020F0600000000000000" pitchFamily="50" charset="-128"/>
                <a:ea typeface="HG丸ｺﾞｼｯｸM-PRO" panose="020F0600000000000000" pitchFamily="50" charset="-128"/>
              </a:rPr>
              <a:t>d</a:t>
            </a:r>
            <a:r>
              <a:rPr lang="ja-JP" altLang="en-US" sz="1400" kern="0" dirty="0">
                <a:solidFill>
                  <a:schemeClr val="bg1"/>
                </a:solidFill>
                <a:latin typeface="HG丸ｺﾞｼｯｸM-PRO" panose="020F0600000000000000" pitchFamily="50" charset="-128"/>
                <a:ea typeface="HG丸ｺﾞｼｯｸM-PRO" panose="020F0600000000000000" pitchFamily="50" charset="-128"/>
              </a:rPr>
              <a:t>）</a:t>
            </a:r>
            <a:endParaRPr lang="en-GB" altLang="ja-JP" sz="1400" kern="0" dirty="0">
              <a:solidFill>
                <a:schemeClr val="bg1"/>
              </a:solidFill>
              <a:latin typeface="HG丸ｺﾞｼｯｸM-PRO" panose="020F0600000000000000" pitchFamily="50" charset="-128"/>
              <a:ea typeface="HG丸ｺﾞｼｯｸM-PRO" panose="020F0600000000000000" pitchFamily="50" charset="-128"/>
            </a:endParaRPr>
          </a:p>
        </p:txBody>
      </p:sp>
      <p:pic>
        <p:nvPicPr>
          <p:cNvPr id="6" name="Picture 5">
            <a:extLst>
              <a:ext uri="{FF2B5EF4-FFF2-40B4-BE49-F238E27FC236}">
                <a16:creationId xmlns:a16="http://schemas.microsoft.com/office/drawing/2014/main" id="{F459B07F-7F4C-479F-B142-FD889E13BFE1}"/>
              </a:ext>
            </a:extLst>
          </p:cNvPr>
          <p:cNvPicPr>
            <a:picLocks noChangeAspect="1"/>
          </p:cNvPicPr>
          <p:nvPr/>
        </p:nvPicPr>
        <p:blipFill>
          <a:blip r:embed="rId2"/>
          <a:stretch>
            <a:fillRect/>
          </a:stretch>
        </p:blipFill>
        <p:spPr>
          <a:xfrm>
            <a:off x="6529693" y="1760374"/>
            <a:ext cx="5497286" cy="3337252"/>
          </a:xfrm>
          <a:prstGeom prst="rect">
            <a:avLst/>
          </a:prstGeom>
        </p:spPr>
      </p:pic>
      <p:sp>
        <p:nvSpPr>
          <p:cNvPr id="7" name="Rectangle 6">
            <a:extLst>
              <a:ext uri="{FF2B5EF4-FFF2-40B4-BE49-F238E27FC236}">
                <a16:creationId xmlns:a16="http://schemas.microsoft.com/office/drawing/2014/main" id="{07D91903-3E04-4665-B1F4-65D3D1F850DC}"/>
              </a:ext>
            </a:extLst>
          </p:cNvPr>
          <p:cNvSpPr/>
          <p:nvPr/>
        </p:nvSpPr>
        <p:spPr>
          <a:xfrm>
            <a:off x="77209" y="6151808"/>
            <a:ext cx="6132079" cy="369332"/>
          </a:xfrm>
          <a:prstGeom prst="rect">
            <a:avLst/>
          </a:prstGeom>
        </p:spPr>
        <p:txBody>
          <a:bodyPr wrap="square">
            <a:spAutoFit/>
          </a:bodyPr>
          <a:lstStyle/>
          <a:p>
            <a:pPr lvl="0" eaLnBrk="0" fontAlgn="base" hangingPunct="0">
              <a:spcBef>
                <a:spcPct val="30000"/>
              </a:spcBef>
              <a:spcAft>
                <a:spcPct val="0"/>
              </a:spcAft>
              <a:defRPr/>
            </a:pPr>
            <a:r>
              <a:rPr lang="en-GB" sz="900" dirty="0" err="1">
                <a:solidFill>
                  <a:schemeClr val="bg1"/>
                </a:solidFill>
                <a:latin typeface="Lato" panose="020F0502020204030203" pitchFamily="34" charset="0"/>
              </a:rPr>
              <a:t>Mitteroecker</a:t>
            </a:r>
            <a:r>
              <a:rPr lang="en-GB" sz="900" dirty="0">
                <a:solidFill>
                  <a:schemeClr val="bg1"/>
                </a:solidFill>
                <a:latin typeface="Lato" panose="020F0502020204030203" pitchFamily="34" charset="0"/>
              </a:rPr>
              <a:t>, P., Gunz, P., </a:t>
            </a:r>
            <a:r>
              <a:rPr lang="en-GB" sz="900" dirty="0" err="1">
                <a:solidFill>
                  <a:schemeClr val="bg1"/>
                </a:solidFill>
                <a:latin typeface="Lato" panose="020F0502020204030203" pitchFamily="34" charset="0"/>
              </a:rPr>
              <a:t>Windhager</a:t>
            </a:r>
            <a:r>
              <a:rPr lang="en-GB" sz="900" dirty="0">
                <a:solidFill>
                  <a:schemeClr val="bg1"/>
                </a:solidFill>
                <a:latin typeface="Lato" panose="020F0502020204030203" pitchFamily="34" charset="0"/>
              </a:rPr>
              <a:t>, S. &amp; Schaefer, K. (2013). A brief review of shape, form, and allometry in geometric morphometrics, with applications to human facial morphology. </a:t>
            </a:r>
            <a:r>
              <a:rPr lang="en-GB" sz="900" i="1" dirty="0" err="1">
                <a:solidFill>
                  <a:schemeClr val="bg1"/>
                </a:solidFill>
                <a:latin typeface="Lato" panose="020F0502020204030203" pitchFamily="34" charset="0"/>
              </a:rPr>
              <a:t>Hysterix</a:t>
            </a:r>
            <a:r>
              <a:rPr lang="en-GB" sz="900" i="1" dirty="0">
                <a:solidFill>
                  <a:schemeClr val="bg1"/>
                </a:solidFill>
                <a:latin typeface="Lato" panose="020F0502020204030203" pitchFamily="34" charset="0"/>
              </a:rPr>
              <a:t>, the Italian Journal of Mammalogy</a:t>
            </a:r>
            <a:r>
              <a:rPr lang="en-GB" sz="900" dirty="0">
                <a:solidFill>
                  <a:schemeClr val="bg1"/>
                </a:solidFill>
                <a:latin typeface="Lato" panose="020F0502020204030203" pitchFamily="34" charset="0"/>
              </a:rPr>
              <a:t>. pp. 59-66.</a:t>
            </a:r>
          </a:p>
        </p:txBody>
      </p:sp>
    </p:spTree>
    <p:extLst>
      <p:ext uri="{BB962C8B-B14F-4D97-AF65-F5344CB8AC3E}">
        <p14:creationId xmlns:p14="http://schemas.microsoft.com/office/powerpoint/2010/main" val="21666193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62865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419100" y="336860"/>
            <a:ext cx="5448300" cy="1325563"/>
          </a:xfrm>
          <a:solidFill>
            <a:srgbClr val="008080"/>
          </a:solidFill>
        </p:spPr>
        <p:txBody>
          <a:bodyPr>
            <a:normAutofit/>
          </a:bodyPr>
          <a:lstStyle/>
          <a:p>
            <a:r>
              <a:rPr lang="en-GB" sz="2400" dirty="0">
                <a:solidFill>
                  <a:schemeClr val="bg1"/>
                </a:solidFill>
                <a:latin typeface="Lato" panose="020F0502020204030203" pitchFamily="34" charset="0"/>
              </a:rPr>
              <a:t>Who was Procrustes?</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662293" y="1998704"/>
            <a:ext cx="4758793"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In Greek Mythology…</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Procrustes was a son of Poseidon and lived on a sacred way between Athens and Eleusis.</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There he had a bed, in which he invited every passer-by to spend the night, and where he set to work on them with his blacksmith's hammer, to stretch them to fit.</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In later </a:t>
            </a:r>
            <a:r>
              <a:rPr lang="en-GB" sz="1400" kern="0" dirty="0" err="1">
                <a:solidFill>
                  <a:schemeClr val="bg1"/>
                </a:solidFill>
                <a:latin typeface="Lato" panose="020F0502020204030203" pitchFamily="34" charset="0"/>
              </a:rPr>
              <a:t>tellings</a:t>
            </a:r>
            <a:r>
              <a:rPr lang="en-GB" sz="1400" kern="0" dirty="0">
                <a:solidFill>
                  <a:schemeClr val="bg1"/>
                </a:solidFill>
                <a:latin typeface="Lato" panose="020F0502020204030203" pitchFamily="34" charset="0"/>
              </a:rPr>
              <a:t>, if the guest proved too tall, Procrustes would amputate the excess length; nobody ever fitted the bed exactly.</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Procrustes continued his reign of terror until he was captured by Theseus, travelling to Athens along the sacred way, who "fitted" Procrustes to his own bed!</a:t>
            </a:r>
          </a:p>
          <a:p>
            <a:pPr marL="0" indent="0" algn="ctr" fontAlgn="base">
              <a:lnSpc>
                <a:spcPct val="99000"/>
              </a:lnSpc>
              <a:spcBef>
                <a:spcPts val="600"/>
              </a:spcBef>
              <a:spcAft>
                <a:spcPct val="0"/>
              </a:spcAft>
              <a:buClr>
                <a:srgbClr val="000000"/>
              </a:buClr>
              <a:buSzPct val="100000"/>
              <a:buNone/>
            </a:pPr>
            <a:br>
              <a:rPr lang="en-GB" sz="1500" i="1" kern="0" dirty="0">
                <a:solidFill>
                  <a:schemeClr val="bg1"/>
                </a:solidFill>
                <a:latin typeface="Lato" panose="020F0502020204030203" pitchFamily="34" charset="0"/>
              </a:rPr>
            </a:br>
            <a:endParaRPr lang="en-GB" sz="1500" kern="0" dirty="0">
              <a:solidFill>
                <a:schemeClr val="bg1"/>
              </a:solidFill>
              <a:latin typeface="Lato" panose="020F0502020204030203" pitchFamily="34" charset="0"/>
            </a:endParaRPr>
          </a:p>
        </p:txBody>
      </p:sp>
      <p:pic>
        <p:nvPicPr>
          <p:cNvPr id="8" name="Picture 2" descr="Image result for procrustes">
            <a:extLst>
              <a:ext uri="{FF2B5EF4-FFF2-40B4-BE49-F238E27FC236}">
                <a16:creationId xmlns:a16="http://schemas.microsoft.com/office/drawing/2014/main" id="{06515767-F08D-4047-8DE7-BC0A7D2286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9693" y="1662423"/>
            <a:ext cx="5378783" cy="3738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1415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#1: Visualising shape change</a:t>
            </a:r>
            <a:r>
              <a:rPr lang="ja-JP" altLang="en-US" sz="2400" dirty="0">
                <a:solidFill>
                  <a:schemeClr val="bg2">
                    <a:lumMod val="50000"/>
                  </a:schemeClr>
                </a:solidFill>
                <a:latin typeface="Lato" panose="020F0502020204030203" pitchFamily="34" charset="0"/>
              </a:rPr>
              <a:t>　　　　　　</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取得した座標で何ができるか</a:t>
            </a:r>
            <a:r>
              <a:rPr lang="en-US" altLang="ja-JP" sz="2000" dirty="0">
                <a:solidFill>
                  <a:schemeClr val="bg2">
                    <a:lumMod val="50000"/>
                  </a:schemeClr>
                </a:solidFill>
                <a:latin typeface="HG丸ｺﾞｼｯｸM-PRO" panose="020F0600000000000000" pitchFamily="50" charset="-128"/>
                <a:ea typeface="HG丸ｺﾞｼｯｸM-PRO" panose="020F0600000000000000" pitchFamily="50" charset="-128"/>
              </a:rPr>
              <a:t>1</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：視覚化</a:t>
            </a:r>
            <a:endParaRPr lang="en-GB" sz="3200" dirty="0">
              <a:solidFill>
                <a:schemeClr val="bg2">
                  <a:lumMod val="50000"/>
                </a:schemeClr>
              </a:solidFill>
              <a:latin typeface="HG丸ｺﾞｼｯｸM-PRO" panose="020F0600000000000000" pitchFamily="50" charset="-128"/>
              <a:ea typeface="HG丸ｺﾞｼｯｸM-PRO" panose="020F0600000000000000" pitchFamily="50" charset="-128"/>
            </a:endParaRPr>
          </a:p>
        </p:txBody>
      </p:sp>
      <p:grpSp>
        <p:nvGrpSpPr>
          <p:cNvPr id="12" name="Group 11">
            <a:extLst>
              <a:ext uri="{FF2B5EF4-FFF2-40B4-BE49-F238E27FC236}">
                <a16:creationId xmlns:a16="http://schemas.microsoft.com/office/drawing/2014/main" id="{3789E9D4-D7C4-4A48-AF84-F863FD64ACA9}"/>
              </a:ext>
            </a:extLst>
          </p:cNvPr>
          <p:cNvGrpSpPr/>
          <p:nvPr/>
        </p:nvGrpSpPr>
        <p:grpSpPr>
          <a:xfrm>
            <a:off x="5649733" y="2717120"/>
            <a:ext cx="5865197" cy="3477213"/>
            <a:chOff x="4701618" y="1777556"/>
            <a:chExt cx="7466456" cy="4426528"/>
          </a:xfrm>
        </p:grpSpPr>
        <p:pic>
          <p:nvPicPr>
            <p:cNvPr id="8" name="Picture 7">
              <a:extLst>
                <a:ext uri="{FF2B5EF4-FFF2-40B4-BE49-F238E27FC236}">
                  <a16:creationId xmlns:a16="http://schemas.microsoft.com/office/drawing/2014/main" id="{DA61B6D5-0A91-4137-8B99-4C0CC05F93B4}"/>
                </a:ext>
              </a:extLst>
            </p:cNvPr>
            <p:cNvPicPr>
              <a:picLocks noChangeAspect="1"/>
            </p:cNvPicPr>
            <p:nvPr/>
          </p:nvPicPr>
          <p:blipFill>
            <a:blip r:embed="rId3"/>
            <a:stretch>
              <a:fillRect/>
            </a:stretch>
          </p:blipFill>
          <p:spPr>
            <a:xfrm>
              <a:off x="6587331" y="1777556"/>
              <a:ext cx="2948664" cy="1994148"/>
            </a:xfrm>
            <a:prstGeom prst="rect">
              <a:avLst/>
            </a:prstGeom>
          </p:spPr>
        </p:pic>
        <p:pic>
          <p:nvPicPr>
            <p:cNvPr id="9" name="Picture 8">
              <a:extLst>
                <a:ext uri="{FF2B5EF4-FFF2-40B4-BE49-F238E27FC236}">
                  <a16:creationId xmlns:a16="http://schemas.microsoft.com/office/drawing/2014/main" id="{42FDCF38-E58B-4BE0-A177-CD6B15B3D649}"/>
                </a:ext>
              </a:extLst>
            </p:cNvPr>
            <p:cNvPicPr>
              <a:picLocks noChangeAspect="1"/>
            </p:cNvPicPr>
            <p:nvPr/>
          </p:nvPicPr>
          <p:blipFill>
            <a:blip r:embed="rId4"/>
            <a:stretch>
              <a:fillRect/>
            </a:stretch>
          </p:blipFill>
          <p:spPr>
            <a:xfrm>
              <a:off x="9634718" y="2797885"/>
              <a:ext cx="2533356" cy="1397322"/>
            </a:xfrm>
            <a:prstGeom prst="rect">
              <a:avLst/>
            </a:prstGeom>
          </p:spPr>
        </p:pic>
        <p:pic>
          <p:nvPicPr>
            <p:cNvPr id="10" name="Picture 9">
              <a:extLst>
                <a:ext uri="{FF2B5EF4-FFF2-40B4-BE49-F238E27FC236}">
                  <a16:creationId xmlns:a16="http://schemas.microsoft.com/office/drawing/2014/main" id="{9D50B6A0-CB80-4524-A727-41A9CF58E180}"/>
                </a:ext>
              </a:extLst>
            </p:cNvPr>
            <p:cNvPicPr>
              <a:picLocks noChangeAspect="1"/>
            </p:cNvPicPr>
            <p:nvPr/>
          </p:nvPicPr>
          <p:blipFill>
            <a:blip r:embed="rId5"/>
            <a:stretch>
              <a:fillRect/>
            </a:stretch>
          </p:blipFill>
          <p:spPr>
            <a:xfrm>
              <a:off x="7283528" y="4351472"/>
              <a:ext cx="3643312" cy="1852612"/>
            </a:xfrm>
            <a:prstGeom prst="rect">
              <a:avLst/>
            </a:prstGeom>
          </p:spPr>
        </p:pic>
        <p:pic>
          <p:nvPicPr>
            <p:cNvPr id="11" name="Picture 10">
              <a:extLst>
                <a:ext uri="{FF2B5EF4-FFF2-40B4-BE49-F238E27FC236}">
                  <a16:creationId xmlns:a16="http://schemas.microsoft.com/office/drawing/2014/main" id="{1A0DAAB7-7760-4E4E-84D2-235113D8A347}"/>
                </a:ext>
              </a:extLst>
            </p:cNvPr>
            <p:cNvPicPr>
              <a:picLocks noChangeAspect="1"/>
            </p:cNvPicPr>
            <p:nvPr/>
          </p:nvPicPr>
          <p:blipFill>
            <a:blip r:embed="rId6"/>
            <a:stretch>
              <a:fillRect/>
            </a:stretch>
          </p:blipFill>
          <p:spPr>
            <a:xfrm>
              <a:off x="4701618" y="3849836"/>
              <a:ext cx="2916250" cy="1600067"/>
            </a:xfrm>
            <a:prstGeom prst="rect">
              <a:avLst/>
            </a:prstGeom>
          </p:spPr>
        </p:pic>
      </p:grpSp>
      <p:sp>
        <p:nvSpPr>
          <p:cNvPr id="13" name="Content Placeholder 4">
            <a:extLst>
              <a:ext uri="{FF2B5EF4-FFF2-40B4-BE49-F238E27FC236}">
                <a16:creationId xmlns:a16="http://schemas.microsoft.com/office/drawing/2014/main" id="{ABEE0CDA-9A46-412E-A0EF-56CE16DD9890}"/>
              </a:ext>
            </a:extLst>
          </p:cNvPr>
          <p:cNvSpPr>
            <a:spLocks noGrp="1"/>
          </p:cNvSpPr>
          <p:nvPr>
            <p:ph idx="1"/>
          </p:nvPr>
        </p:nvSpPr>
        <p:spPr>
          <a:xfrm>
            <a:off x="677070" y="2256849"/>
            <a:ext cx="5601494" cy="3937484"/>
          </a:xfrm>
        </p:spPr>
        <p:txBody>
          <a:bodyPr/>
          <a:lstStyle/>
          <a:p>
            <a:pPr marL="0" indent="0">
              <a:buNone/>
            </a:pPr>
            <a:r>
              <a:rPr lang="en-GB" sz="2000" dirty="0">
                <a:solidFill>
                  <a:schemeClr val="bg2">
                    <a:lumMod val="50000"/>
                  </a:schemeClr>
                </a:solidFill>
                <a:latin typeface="Lato" panose="020F0502020204030203" pitchFamily="34" charset="0"/>
              </a:rPr>
              <a:t>Represent shape change as…</a:t>
            </a:r>
            <a:br>
              <a:rPr lang="en-GB" sz="2000" dirty="0">
                <a:solidFill>
                  <a:schemeClr val="bg2">
                    <a:lumMod val="50000"/>
                  </a:schemeClr>
                </a:solidFill>
                <a:latin typeface="Lato" panose="020F0502020204030203" pitchFamily="34" charset="0"/>
              </a:rPr>
            </a:br>
            <a:endParaRPr lang="en-GB" sz="20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Deformation grids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Principal strains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Lollipop sticks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Vectors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Contours</a:t>
            </a:r>
          </a:p>
          <a:p>
            <a:pPr marL="432000" lvl="1" indent="0">
              <a:buNone/>
            </a:pPr>
            <a:endParaRPr lang="en-GB" sz="1600" dirty="0">
              <a:solidFill>
                <a:srgbClr val="008080"/>
              </a:solidFill>
              <a:latin typeface="Lato" panose="020F0502020204030203" pitchFamily="34" charset="0"/>
            </a:endParaRPr>
          </a:p>
          <a:p>
            <a:pPr marL="774900" lvl="1" indent="-342900">
              <a:buFont typeface="Courier New" panose="02070309020205020404" pitchFamily="49" charset="0"/>
              <a:buChar char="o"/>
            </a:pPr>
            <a:endParaRPr lang="en-GB" dirty="0"/>
          </a:p>
        </p:txBody>
      </p:sp>
      <p:sp>
        <p:nvSpPr>
          <p:cNvPr id="14" name="Rectangle 13">
            <a:extLst>
              <a:ext uri="{FF2B5EF4-FFF2-40B4-BE49-F238E27FC236}">
                <a16:creationId xmlns:a16="http://schemas.microsoft.com/office/drawing/2014/main" id="{6F993BE3-D671-4F70-B4C8-C11A6809FEB8}"/>
              </a:ext>
            </a:extLst>
          </p:cNvPr>
          <p:cNvSpPr/>
          <p:nvPr/>
        </p:nvSpPr>
        <p:spPr>
          <a:xfrm>
            <a:off x="124432" y="6482144"/>
            <a:ext cx="3244799" cy="230832"/>
          </a:xfrm>
          <a:prstGeom prst="rect">
            <a:avLst/>
          </a:prstGeom>
        </p:spPr>
        <p:txBody>
          <a:bodyPr wrap="none">
            <a:spAutoFit/>
          </a:bodyPr>
          <a:lstStyle/>
          <a:p>
            <a:r>
              <a:rPr lang="en-GB" sz="900" dirty="0">
                <a:solidFill>
                  <a:srgbClr val="008080"/>
                </a:solidFill>
                <a:latin typeface="Lato" panose="020F0502020204030203" pitchFamily="34" charset="0"/>
              </a:rPr>
              <a:t>Claude, J. (2008). </a:t>
            </a:r>
            <a:r>
              <a:rPr lang="en-GB" sz="900" i="1" dirty="0">
                <a:solidFill>
                  <a:srgbClr val="008080"/>
                </a:solidFill>
                <a:latin typeface="Lato" panose="020F0502020204030203" pitchFamily="34" charset="0"/>
              </a:rPr>
              <a:t>Morphometrics with R</a:t>
            </a:r>
            <a:r>
              <a:rPr lang="en-GB" sz="900" dirty="0">
                <a:solidFill>
                  <a:srgbClr val="008080"/>
                </a:solidFill>
                <a:latin typeface="Lato" panose="020F0502020204030203" pitchFamily="34" charset="0"/>
              </a:rPr>
              <a:t>. Springer Publishing.</a:t>
            </a:r>
          </a:p>
        </p:txBody>
      </p:sp>
    </p:spTree>
    <p:extLst>
      <p:ext uri="{BB962C8B-B14F-4D97-AF65-F5344CB8AC3E}">
        <p14:creationId xmlns:p14="http://schemas.microsoft.com/office/powerpoint/2010/main" val="9331622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1323439"/>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#2: Explore differences in shape through a PCA</a:t>
            </a:r>
          </a:p>
          <a:p>
            <a:pPr lvl="0"/>
            <a:r>
              <a:rPr lang="ja-JP" altLang="en-US" sz="2400" dirty="0">
                <a:solidFill>
                  <a:schemeClr val="bg2">
                    <a:lumMod val="50000"/>
                  </a:schemeClr>
                </a:solidFill>
                <a:latin typeface="Lato" panose="020F0502020204030203" pitchFamily="34" charset="0"/>
              </a:rPr>
              <a:t>　　　　　　　　　　　　　　　　</a:t>
            </a:r>
            <a:r>
              <a:rPr lang="ja-JP" altLang="en-US" sz="2000" dirty="0">
                <a:solidFill>
                  <a:schemeClr val="bg2">
                    <a:lumMod val="50000"/>
                  </a:schemeClr>
                </a:solidFill>
                <a:latin typeface="Lato" panose="020F0502020204030203" pitchFamily="34" charset="0"/>
              </a:rPr>
              <a:t>　</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取得した座標で何ができるか</a:t>
            </a:r>
            <a:r>
              <a:rPr lang="en-US" altLang="ja-JP" sz="2000" dirty="0">
                <a:solidFill>
                  <a:schemeClr val="bg2">
                    <a:lumMod val="50000"/>
                  </a:schemeClr>
                </a:solidFill>
                <a:latin typeface="HG丸ｺﾞｼｯｸM-PRO" panose="020F0600000000000000" pitchFamily="50" charset="-128"/>
                <a:ea typeface="HG丸ｺﾞｼｯｸM-PRO" panose="020F0600000000000000" pitchFamily="50" charset="-128"/>
              </a:rPr>
              <a:t>2</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：主成分分析</a:t>
            </a:r>
            <a:endParaRPr lang="en-GB" sz="3200" dirty="0">
              <a:solidFill>
                <a:schemeClr val="bg2">
                  <a:lumMod val="50000"/>
                </a:schemeClr>
              </a:solidFill>
              <a:latin typeface="Lato" panose="020F0502020204030203" pitchFamily="34" charset="0"/>
            </a:endParaRPr>
          </a:p>
        </p:txBody>
      </p:sp>
      <p:pic>
        <p:nvPicPr>
          <p:cNvPr id="15" name="Picture 14" descr="A close up of a map&#10;&#10;Description automatically generated">
            <a:extLst>
              <a:ext uri="{FF2B5EF4-FFF2-40B4-BE49-F238E27FC236}">
                <a16:creationId xmlns:a16="http://schemas.microsoft.com/office/drawing/2014/main" id="{06CE9C3A-86BD-4ABD-B6BD-4DB0A6E4A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98704"/>
            <a:ext cx="5701506" cy="4003449"/>
          </a:xfrm>
          <a:prstGeom prst="rect">
            <a:avLst/>
          </a:prstGeom>
        </p:spPr>
      </p:pic>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4758793"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PCA = Principal Component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Often the first method of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Every point = landmark configuration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Mean shape = axis origin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Principal axes =  sources of theoretical shape change</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The scores produced are often used for further analysis</a:t>
            </a:r>
          </a:p>
          <a:p>
            <a:pPr marL="0" indent="0" fontAlgn="base">
              <a:lnSpc>
                <a:spcPct val="99000"/>
              </a:lnSpc>
              <a:spcBef>
                <a:spcPts val="600"/>
              </a:spcBef>
              <a:spcAft>
                <a:spcPct val="0"/>
              </a:spcAft>
              <a:buClr>
                <a:srgbClr val="000000"/>
              </a:buClr>
              <a:buSzPct val="100000"/>
              <a:buNone/>
            </a:pP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p:txBody>
      </p:sp>
      <p:sp>
        <p:nvSpPr>
          <p:cNvPr id="5" name="Rectangle 4">
            <a:extLst>
              <a:ext uri="{FF2B5EF4-FFF2-40B4-BE49-F238E27FC236}">
                <a16:creationId xmlns:a16="http://schemas.microsoft.com/office/drawing/2014/main" id="{08AF9C41-D788-4189-B6E8-DAE50C314EE0}"/>
              </a:ext>
            </a:extLst>
          </p:cNvPr>
          <p:cNvSpPr/>
          <p:nvPr/>
        </p:nvSpPr>
        <p:spPr>
          <a:xfrm>
            <a:off x="157843" y="6243319"/>
            <a:ext cx="4936671" cy="507831"/>
          </a:xfrm>
          <a:prstGeom prst="rect">
            <a:avLst/>
          </a:prstGeom>
        </p:spPr>
        <p:txBody>
          <a:bodyPr wrap="square">
            <a:spAutoFit/>
          </a:bodyPr>
          <a:lstStyle/>
          <a:p>
            <a:r>
              <a:rPr lang="en-GB" sz="900" dirty="0">
                <a:solidFill>
                  <a:srgbClr val="008080"/>
                </a:solidFill>
                <a:latin typeface="Lato" panose="020F0502020204030203" pitchFamily="34" charset="0"/>
              </a:rPr>
              <a:t>Hoggard, C.S., Lauridsen, L. and Witte, K.B. (2019). The Potential of Geometric Morphometrics for Danish Archaeology: Two Case Studies. </a:t>
            </a:r>
            <a:r>
              <a:rPr lang="en-GB" sz="900" i="1" dirty="0" err="1">
                <a:solidFill>
                  <a:srgbClr val="008080"/>
                </a:solidFill>
                <a:latin typeface="Lato" panose="020F0502020204030203" pitchFamily="34" charset="0"/>
              </a:rPr>
              <a:t>Arkæologisk</a:t>
            </a:r>
            <a:r>
              <a:rPr lang="en-GB" sz="900" i="1" dirty="0">
                <a:solidFill>
                  <a:srgbClr val="008080"/>
                </a:solidFill>
                <a:latin typeface="Lato" panose="020F0502020204030203" pitchFamily="34" charset="0"/>
              </a:rPr>
              <a:t> Forum</a:t>
            </a:r>
            <a:r>
              <a:rPr lang="en-GB" sz="900" dirty="0">
                <a:solidFill>
                  <a:srgbClr val="008080"/>
                </a:solidFill>
                <a:latin typeface="Lato" panose="020F0502020204030203" pitchFamily="34" charset="0"/>
              </a:rPr>
              <a:t>, 40:  30-42.</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 (</a:t>
            </a:r>
            <a:r>
              <a:rPr lang="en-GB" sz="900" dirty="0">
                <a:solidFill>
                  <a:srgbClr val="008080"/>
                </a:solidFill>
                <a:latin typeface="Lato" panose="020F0502020204030203" pitchFamily="34" charset="0"/>
                <a:hlinkClick r:id="rId4">
                  <a:extLst>
                    <a:ext uri="{A12FA001-AC4F-418D-AE19-62706E023703}">
                      <ahyp:hlinkClr xmlns:ahyp="http://schemas.microsoft.com/office/drawing/2018/hyperlinkcolor" val="tx"/>
                    </a:ext>
                  </a:extLst>
                </a:hlinkClick>
              </a:rPr>
              <a:t>http://www.archaeology.dk/16738/Nr.%2040%20-%202019</a:t>
            </a:r>
            <a:r>
              <a:rPr lang="en-GB" sz="900" dirty="0">
                <a:solidFill>
                  <a:srgbClr val="008080"/>
                </a:solidFill>
                <a:latin typeface="Lato" panose="020F0502020204030203" pitchFamily="34" charset="0"/>
              </a:rPr>
              <a:t>).  OSF: </a:t>
            </a:r>
            <a:r>
              <a:rPr lang="en-GB" sz="900" dirty="0">
                <a:solidFill>
                  <a:srgbClr val="008080"/>
                </a:solidFill>
                <a:latin typeface="Lato" panose="020F0502020204030203" pitchFamily="34" charset="0"/>
                <a:hlinkClick r:id="rId5">
                  <a:extLst>
                    <a:ext uri="{A12FA001-AC4F-418D-AE19-62706E023703}">
                      <ahyp:hlinkClr xmlns:ahyp="http://schemas.microsoft.com/office/drawing/2018/hyperlinkcolor" val="tx"/>
                    </a:ext>
                  </a:extLst>
                </a:hlinkClick>
              </a:rPr>
              <a:t>https://osf.io/en5d2/</a:t>
            </a:r>
            <a:r>
              <a:rPr lang="en-GB" sz="900" dirty="0">
                <a:solidFill>
                  <a:srgbClr val="008080"/>
                </a:solidFill>
                <a:latin typeface="Lato" panose="020F0502020204030203" pitchFamily="34" charset="0"/>
              </a:rPr>
              <a:t> </a:t>
            </a:r>
          </a:p>
        </p:txBody>
      </p:sp>
    </p:spTree>
    <p:extLst>
      <p:ext uri="{BB962C8B-B14F-4D97-AF65-F5344CB8AC3E}">
        <p14:creationId xmlns:p14="http://schemas.microsoft.com/office/powerpoint/2010/main" val="15852546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582024"/>
            <a:ext cx="10550439" cy="1815882"/>
          </a:xfrm>
          <a:prstGeom prst="rect">
            <a:avLst/>
          </a:prstGeom>
          <a:noFill/>
        </p:spPr>
        <p:txBody>
          <a:bodyPr wrap="square" rtlCol="0">
            <a:spAutoFit/>
          </a:bodyPr>
          <a:lstStyle/>
          <a:p>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#3: Explore group differences through DA</a:t>
            </a:r>
            <a:br>
              <a:rPr lang="en-GB" sz="2400" dirty="0">
                <a:solidFill>
                  <a:schemeClr val="bg2">
                    <a:lumMod val="50000"/>
                  </a:schemeClr>
                </a:solidFill>
                <a:latin typeface="Lato" panose="020F0502020204030203" pitchFamily="34" charset="0"/>
              </a:rPr>
            </a:br>
            <a:r>
              <a:rPr lang="ja-JP" altLang="en-US" sz="2400" dirty="0">
                <a:solidFill>
                  <a:schemeClr val="bg2">
                    <a:lumMod val="50000"/>
                  </a:schemeClr>
                </a:solidFill>
                <a:latin typeface="Lato" panose="020F0502020204030203" pitchFamily="34" charset="0"/>
              </a:rPr>
              <a:t>　　　　　　　　　　　　　　　　　</a:t>
            </a:r>
            <a:r>
              <a:rPr lang="ja-JP" altLang="en-US" sz="2000" dirty="0">
                <a:solidFill>
                  <a:schemeClr val="bg2">
                    <a:lumMod val="50000"/>
                  </a:schemeClr>
                </a:solidFill>
                <a:latin typeface="Lato" panose="020F0502020204030203" pitchFamily="34" charset="0"/>
              </a:rPr>
              <a:t>　</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取得した座標で何ができるか</a:t>
            </a:r>
            <a:r>
              <a:rPr lang="en-US" altLang="ja-JP" sz="2000" dirty="0">
                <a:solidFill>
                  <a:schemeClr val="bg2">
                    <a:lumMod val="50000"/>
                  </a:schemeClr>
                </a:solidFill>
                <a:latin typeface="HG丸ｺﾞｼｯｸM-PRO" panose="020F0600000000000000" pitchFamily="50" charset="-128"/>
                <a:ea typeface="HG丸ｺﾞｼｯｸM-PRO" panose="020F0600000000000000" pitchFamily="50" charset="-128"/>
              </a:rPr>
              <a:t>3</a:t>
            </a:r>
            <a:r>
              <a:rPr lang="ja-JP" altLang="en-US" sz="2000" dirty="0">
                <a:solidFill>
                  <a:schemeClr val="bg2">
                    <a:lumMod val="50000"/>
                  </a:schemeClr>
                </a:solidFill>
                <a:latin typeface="HG丸ｺﾞｼｯｸM-PRO" panose="020F0600000000000000" pitchFamily="50" charset="-128"/>
                <a:ea typeface="HG丸ｺﾞｼｯｸM-PRO" panose="020F0600000000000000" pitchFamily="50" charset="-128"/>
              </a:rPr>
              <a:t>：判別分析</a:t>
            </a:r>
            <a:endParaRPr lang="en-GB" altLang="ja-JP" sz="3200" dirty="0">
              <a:solidFill>
                <a:schemeClr val="bg2">
                  <a:lumMod val="50000"/>
                </a:schemeClr>
              </a:solidFill>
              <a:latin typeface="Lato" panose="020F0502020204030203" pitchFamily="34" charset="0"/>
            </a:endParaRPr>
          </a:p>
          <a:p>
            <a:pPr lvl="0"/>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5052707"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DA = Discriminant Analysis (or Canonical Variate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Examine the success with which </a:t>
            </a:r>
            <a:r>
              <a:rPr lang="en-GB" sz="1400" i="1" kern="0" dirty="0">
                <a:solidFill>
                  <a:schemeClr val="bg2">
                    <a:lumMod val="50000"/>
                  </a:schemeClr>
                </a:solidFill>
                <a:latin typeface="Lato" panose="020F0502020204030203" pitchFamily="34" charset="0"/>
              </a:rPr>
              <a:t>a priori </a:t>
            </a:r>
            <a:r>
              <a:rPr lang="en-GB" sz="1400" kern="0" dirty="0">
                <a:solidFill>
                  <a:schemeClr val="bg2">
                    <a:lumMod val="50000"/>
                  </a:schemeClr>
                </a:solidFill>
                <a:latin typeface="Lato" panose="020F0502020204030203" pitchFamily="34" charset="0"/>
              </a:rPr>
              <a:t>classifications can be distinguished through maximum-group separation.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 Landmark configuration vs. PCA scores.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Creation of a training dataset to test unknown knowns.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Initial percentage = separation success on group data</a:t>
            </a:r>
          </a:p>
          <a:p>
            <a:pPr marL="0" indent="0" fontAlgn="base">
              <a:lnSpc>
                <a:spcPct val="99000"/>
              </a:lnSpc>
              <a:spcBef>
                <a:spcPts val="600"/>
              </a:spcBef>
              <a:spcAft>
                <a:spcPct val="0"/>
              </a:spcAft>
              <a:buClr>
                <a:schemeClr val="bg2">
                  <a:lumMod val="50000"/>
                </a:schemeClr>
              </a:buClr>
              <a:buSzPct val="100000"/>
              <a:buNone/>
            </a:pP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Jack-knifed percentage (leave-one-out cross validation) </a:t>
            </a:r>
          </a:p>
          <a:p>
            <a:pPr lvl="1" fontAlgn="base">
              <a:lnSpc>
                <a:spcPct val="99000"/>
              </a:lnSpc>
              <a:spcBef>
                <a:spcPts val="600"/>
              </a:spcBef>
              <a:spcAft>
                <a:spcPct val="0"/>
              </a:spcAft>
              <a:buClr>
                <a:schemeClr val="bg2">
                  <a:lumMod val="50000"/>
                </a:schemeClr>
              </a:buClr>
              <a:buSzPct val="100000"/>
            </a:pPr>
            <a:r>
              <a:rPr lang="en-GB" sz="1100" kern="0" dirty="0">
                <a:solidFill>
                  <a:schemeClr val="bg2">
                    <a:lumMod val="50000"/>
                  </a:schemeClr>
                </a:solidFill>
                <a:latin typeface="Lato" panose="020F0502020204030203" pitchFamily="34" charset="0"/>
              </a:rPr>
              <a:t>Determines success with which an artefact </a:t>
            </a:r>
            <a:br>
              <a:rPr lang="en-GB" sz="1100" kern="0" dirty="0">
                <a:solidFill>
                  <a:schemeClr val="bg2">
                    <a:lumMod val="50000"/>
                  </a:schemeClr>
                </a:solidFill>
                <a:latin typeface="Lato" panose="020F0502020204030203" pitchFamily="34" charset="0"/>
              </a:rPr>
            </a:br>
            <a:r>
              <a:rPr lang="en-GB" sz="1100" kern="0" dirty="0">
                <a:solidFill>
                  <a:schemeClr val="bg2">
                    <a:lumMod val="50000"/>
                  </a:schemeClr>
                </a:solidFill>
                <a:latin typeface="Lato" panose="020F0502020204030203" pitchFamily="34" charset="0"/>
              </a:rPr>
              <a:t>can be categorised solely on its shape</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pic>
        <p:nvPicPr>
          <p:cNvPr id="6" name="Picture 5" descr="A close up of a map&#10;&#10;Description automatically generated">
            <a:extLst>
              <a:ext uri="{FF2B5EF4-FFF2-40B4-BE49-F238E27FC236}">
                <a16:creationId xmlns:a16="http://schemas.microsoft.com/office/drawing/2014/main" id="{A221A1FE-F1A2-4247-B3A1-656B86DC75F3}"/>
              </a:ext>
            </a:extLst>
          </p:cNvPr>
          <p:cNvPicPr>
            <a:picLocks noChangeAspect="1"/>
          </p:cNvPicPr>
          <p:nvPr/>
        </p:nvPicPr>
        <p:blipFill rotWithShape="1">
          <a:blip r:embed="rId3">
            <a:extLst>
              <a:ext uri="{28A0092B-C50C-407E-A947-70E740481C1C}">
                <a14:useLocalDpi xmlns:a14="http://schemas.microsoft.com/office/drawing/2010/main" val="0"/>
              </a:ext>
            </a:extLst>
          </a:blip>
          <a:srcRect t="49921"/>
          <a:stretch/>
        </p:blipFill>
        <p:spPr>
          <a:xfrm>
            <a:off x="6340929" y="2479947"/>
            <a:ext cx="5523594" cy="3534565"/>
          </a:xfrm>
          <a:prstGeom prst="rect">
            <a:avLst/>
          </a:prstGeom>
        </p:spPr>
      </p:pic>
      <p:sp>
        <p:nvSpPr>
          <p:cNvPr id="2" name="Rectangle 1">
            <a:extLst>
              <a:ext uri="{FF2B5EF4-FFF2-40B4-BE49-F238E27FC236}">
                <a16:creationId xmlns:a16="http://schemas.microsoft.com/office/drawing/2014/main" id="{B625E97C-4D87-4662-9BDC-1C29E6B5C970}"/>
              </a:ext>
            </a:extLst>
          </p:cNvPr>
          <p:cNvSpPr/>
          <p:nvPr/>
        </p:nvSpPr>
        <p:spPr>
          <a:xfrm>
            <a:off x="244929" y="6361797"/>
            <a:ext cx="6096000" cy="430887"/>
          </a:xfrm>
          <a:prstGeom prst="rect">
            <a:avLst/>
          </a:prstGeom>
        </p:spPr>
        <p:txBody>
          <a:bodyPr>
            <a:spAutoFit/>
          </a:bodyPr>
          <a:lstStyle/>
          <a:p>
            <a:r>
              <a:rPr lang="en-GB" sz="1050" dirty="0">
                <a:solidFill>
                  <a:srgbClr val="008080"/>
                </a:solidFill>
                <a:latin typeface="Lato" panose="020F0502020204030203" pitchFamily="34" charset="0"/>
              </a:rPr>
              <a:t>Vestergaard, C. and Hoggard, C.S. (2019). A Novel Geometric Morphometric (GMM) </a:t>
            </a:r>
            <a:br>
              <a:rPr lang="en-GB" sz="1050" dirty="0">
                <a:solidFill>
                  <a:srgbClr val="008080"/>
                </a:solidFill>
                <a:latin typeface="Lato" panose="020F0502020204030203" pitchFamily="34" charset="0"/>
              </a:rPr>
            </a:br>
            <a:r>
              <a:rPr lang="en-GB" sz="1050" dirty="0">
                <a:solidFill>
                  <a:srgbClr val="008080"/>
                </a:solidFill>
                <a:latin typeface="Lato" panose="020F0502020204030203" pitchFamily="34" charset="0"/>
              </a:rPr>
              <a:t>Application to the Study of Bronze Age Tutuli. </a:t>
            </a:r>
            <a:r>
              <a:rPr lang="en-GB" sz="1050" i="1" dirty="0">
                <a:solidFill>
                  <a:srgbClr val="008080"/>
                </a:solidFill>
                <a:latin typeface="Lato" panose="020F0502020204030203" pitchFamily="34" charset="0"/>
              </a:rPr>
              <a:t>Danish Journal of Archaeology</a:t>
            </a:r>
            <a:r>
              <a:rPr lang="en-GB" sz="1050" dirty="0">
                <a:solidFill>
                  <a:srgbClr val="008080"/>
                </a:solidFill>
                <a:latin typeface="Lato" panose="020F0502020204030203" pitchFamily="34" charset="0"/>
              </a:rPr>
              <a:t>, 8: 5-28.</a:t>
            </a:r>
          </a:p>
        </p:txBody>
      </p:sp>
    </p:spTree>
    <p:extLst>
      <p:ext uri="{BB962C8B-B14F-4D97-AF65-F5344CB8AC3E}">
        <p14:creationId xmlns:p14="http://schemas.microsoft.com/office/powerpoint/2010/main" val="5640853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#4: Conduct a Procrustes ANOVA / MANOVA (statistical exercise)</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8400064"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PCA and DA act as exploratory devices for looking at shape difference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MANOVA and Procrustes ANOVA provide a statistical framework for examining shape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Procrustes ANOVA: performed in </a:t>
            </a:r>
            <a:r>
              <a:rPr lang="en-GB" sz="1600" i="1" kern="0" dirty="0">
                <a:solidFill>
                  <a:schemeClr val="bg2">
                    <a:lumMod val="50000"/>
                  </a:schemeClr>
                </a:solidFill>
                <a:latin typeface="Lato" panose="020F0502020204030203" pitchFamily="34" charset="0"/>
              </a:rPr>
              <a:t>Geomorph</a:t>
            </a:r>
            <a:r>
              <a:rPr lang="en-GB" sz="1600" kern="0" dirty="0">
                <a:solidFill>
                  <a:schemeClr val="bg2">
                    <a:lumMod val="50000"/>
                  </a:schemeClr>
                </a:solidFill>
                <a:latin typeface="Lato" panose="020F0502020204030203" pitchFamily="34" charset="0"/>
              </a:rPr>
              <a:t> (with landmark data)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MANOVA: performed in </a:t>
            </a:r>
            <a:r>
              <a:rPr lang="en-GB" sz="1600" i="1" kern="0" dirty="0">
                <a:solidFill>
                  <a:schemeClr val="bg2">
                    <a:lumMod val="50000"/>
                  </a:schemeClr>
                </a:solidFill>
                <a:latin typeface="Lato" panose="020F0502020204030203" pitchFamily="34" charset="0"/>
              </a:rPr>
              <a:t>Momocs</a:t>
            </a:r>
            <a:r>
              <a:rPr lang="en-GB" sz="1600" kern="0" dirty="0">
                <a:solidFill>
                  <a:schemeClr val="bg2">
                    <a:lumMod val="50000"/>
                  </a:schemeClr>
                </a:solidFill>
                <a:latin typeface="Lato" panose="020F0502020204030203" pitchFamily="34" charset="0"/>
              </a:rPr>
              <a:t> (with landmark and outline data)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Null hypothesis: same populations / shape</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spTree>
    <p:extLst>
      <p:ext uri="{BB962C8B-B14F-4D97-AF65-F5344CB8AC3E}">
        <p14:creationId xmlns:p14="http://schemas.microsoft.com/office/powerpoint/2010/main" val="9126361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#5: Perform correlation and regression analyses</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5399532"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solidFill>
                  <a:schemeClr val="bg2">
                    <a:lumMod val="50000"/>
                  </a:schemeClr>
                </a:solidFill>
                <a:latin typeface="Lato" panose="020F0502020204030203" pitchFamily="34" charset="0"/>
              </a:rPr>
              <a:t>Useful for examining shape hypotheses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involving quantitative data for example size.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Other possible variables:</a:t>
            </a:r>
          </a:p>
          <a:p>
            <a:pPr lvl="1"/>
            <a:r>
              <a:rPr lang="en-GB" sz="1200" dirty="0">
                <a:solidFill>
                  <a:schemeClr val="bg2">
                    <a:lumMod val="50000"/>
                  </a:schemeClr>
                </a:solidFill>
                <a:latin typeface="Lato" panose="020F0502020204030203" pitchFamily="34" charset="0"/>
              </a:rPr>
              <a:t>Symmetry</a:t>
            </a:r>
          </a:p>
          <a:p>
            <a:pPr lvl="1"/>
            <a:r>
              <a:rPr lang="en-GB" sz="1200" dirty="0">
                <a:solidFill>
                  <a:schemeClr val="bg2">
                    <a:lumMod val="50000"/>
                  </a:schemeClr>
                </a:solidFill>
                <a:latin typeface="Lato" panose="020F0502020204030203" pitchFamily="34" charset="0"/>
              </a:rPr>
              <a:t>Latitude</a:t>
            </a:r>
          </a:p>
          <a:p>
            <a:pPr lvl="1"/>
            <a:r>
              <a:rPr lang="en-GB" sz="1200" dirty="0">
                <a:solidFill>
                  <a:schemeClr val="bg2">
                    <a:lumMod val="50000"/>
                  </a:schemeClr>
                </a:solidFill>
                <a:latin typeface="Lato" panose="020F0502020204030203" pitchFamily="34" charset="0"/>
              </a:rPr>
              <a:t>Response (logistic regression)</a:t>
            </a:r>
            <a:br>
              <a:rPr lang="en-GB" sz="1200" dirty="0">
                <a:solidFill>
                  <a:schemeClr val="bg2">
                    <a:lumMod val="50000"/>
                  </a:schemeClr>
                </a:solidFill>
                <a:latin typeface="Lato" panose="020F0502020204030203" pitchFamily="34" charset="0"/>
              </a:rPr>
            </a:br>
            <a:endParaRPr lang="en-GB" sz="12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PCA scores can be fed in using the base::</a:t>
            </a:r>
            <a:r>
              <a:rPr lang="en-GB" sz="1600" dirty="0" err="1">
                <a:solidFill>
                  <a:schemeClr val="bg2">
                    <a:lumMod val="50000"/>
                  </a:schemeClr>
                </a:solidFill>
                <a:latin typeface="Lato" panose="020F0502020204030203" pitchFamily="34" charset="0"/>
              </a:rPr>
              <a:t>lm</a:t>
            </a:r>
            <a:r>
              <a:rPr lang="en-GB" sz="1600" dirty="0">
                <a:solidFill>
                  <a:schemeClr val="bg2">
                    <a:lumMod val="50000"/>
                  </a:schemeClr>
                </a:solidFill>
                <a:latin typeface="Lato" panose="020F0502020204030203" pitchFamily="34" charset="0"/>
              </a:rPr>
              <a:t>() function.</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pic>
        <p:nvPicPr>
          <p:cNvPr id="5" name="Picture 4" descr="A close up of a map&#10;&#10;Description automatically generated">
            <a:extLst>
              <a:ext uri="{FF2B5EF4-FFF2-40B4-BE49-F238E27FC236}">
                <a16:creationId xmlns:a16="http://schemas.microsoft.com/office/drawing/2014/main" id="{6DBE40FF-CBDF-4409-AA04-97345CE49E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9562" y="1998704"/>
            <a:ext cx="5399532" cy="4679442"/>
          </a:xfrm>
          <a:prstGeom prst="rect">
            <a:avLst/>
          </a:prstGeom>
        </p:spPr>
      </p:pic>
      <p:sp>
        <p:nvSpPr>
          <p:cNvPr id="6" name="Rectangle 5">
            <a:extLst>
              <a:ext uri="{FF2B5EF4-FFF2-40B4-BE49-F238E27FC236}">
                <a16:creationId xmlns:a16="http://schemas.microsoft.com/office/drawing/2014/main" id="{F82DDB4B-7ED0-4FFB-8176-2E2D6F9CE906}"/>
              </a:ext>
            </a:extLst>
          </p:cNvPr>
          <p:cNvSpPr/>
          <p:nvPr/>
        </p:nvSpPr>
        <p:spPr>
          <a:xfrm>
            <a:off x="238397" y="6374130"/>
            <a:ext cx="6522720" cy="369332"/>
          </a:xfrm>
          <a:prstGeom prst="rect">
            <a:avLst/>
          </a:prstGeom>
        </p:spPr>
        <p:txBody>
          <a:bodyPr wrap="square">
            <a:spAutoFit/>
          </a:bodyPr>
          <a:lstStyle/>
          <a:p>
            <a:r>
              <a:rPr lang="en-GB" sz="900" dirty="0">
                <a:solidFill>
                  <a:srgbClr val="008080"/>
                </a:solidFill>
                <a:latin typeface="Lato" panose="020F0502020204030203" pitchFamily="34" charset="0"/>
              </a:rPr>
              <a:t>Hoggard, C.S., McNabb, J. and Cole, J.N. (2019). The application of elliptic Fourier analysis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in understanding biface shape and symmetry through the British Acheulean</a:t>
            </a:r>
            <a:r>
              <a:rPr lang="en-GB" sz="900" i="1" dirty="0">
                <a:solidFill>
                  <a:srgbClr val="008080"/>
                </a:solidFill>
                <a:latin typeface="Lato" panose="020F0502020204030203" pitchFamily="34" charset="0"/>
              </a:rPr>
              <a:t>. Journal of </a:t>
            </a:r>
            <a:r>
              <a:rPr lang="en-GB" sz="900" i="1" dirty="0" err="1">
                <a:solidFill>
                  <a:srgbClr val="008080"/>
                </a:solidFill>
                <a:latin typeface="Lato" panose="020F0502020204030203" pitchFamily="34" charset="0"/>
              </a:rPr>
              <a:t>Paleolithic</a:t>
            </a:r>
            <a:r>
              <a:rPr lang="en-GB" sz="900" i="1" dirty="0">
                <a:solidFill>
                  <a:srgbClr val="008080"/>
                </a:solidFill>
                <a:latin typeface="Lato" panose="020F0502020204030203" pitchFamily="34" charset="0"/>
              </a:rPr>
              <a:t> Archaeology</a:t>
            </a:r>
            <a:r>
              <a:rPr lang="en-GB" sz="900" dirty="0">
                <a:solidFill>
                  <a:srgbClr val="008080"/>
                </a:solidFill>
                <a:latin typeface="Lato" panose="020F0502020204030203" pitchFamily="34" charset="0"/>
              </a:rPr>
              <a:t>, 2 (2): 115-133,</a:t>
            </a:r>
          </a:p>
        </p:txBody>
      </p:sp>
    </p:spTree>
    <p:extLst>
      <p:ext uri="{BB962C8B-B14F-4D97-AF65-F5344CB8AC3E}">
        <p14:creationId xmlns:p14="http://schemas.microsoft.com/office/powerpoint/2010/main" val="41198336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#6: Perform cluster-based analyses</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2" y="1998704"/>
            <a:ext cx="6424307"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solidFill>
                  <a:schemeClr val="bg2">
                    <a:lumMod val="50000"/>
                  </a:schemeClr>
                </a:solidFill>
                <a:latin typeface="Lato" panose="020F0502020204030203" pitchFamily="34" charset="0"/>
              </a:rPr>
              <a:t>A useful method for examining </a:t>
            </a:r>
            <a:r>
              <a:rPr lang="en-GB" sz="1600" i="1" dirty="0">
                <a:solidFill>
                  <a:schemeClr val="bg2">
                    <a:lumMod val="50000"/>
                  </a:schemeClr>
                </a:solidFill>
                <a:latin typeface="Lato" panose="020F0502020204030203" pitchFamily="34" charset="0"/>
              </a:rPr>
              <a:t>a posteriori </a:t>
            </a:r>
            <a:r>
              <a:rPr lang="en-GB" sz="1600" dirty="0">
                <a:solidFill>
                  <a:schemeClr val="bg2">
                    <a:lumMod val="50000"/>
                  </a:schemeClr>
                </a:solidFill>
                <a:latin typeface="Lato" panose="020F0502020204030203" pitchFamily="34" charset="0"/>
              </a:rPr>
              <a:t>classifications.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Utilises Principal Component scores (generated from the PCA!)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A variety of different cluster analyses are available.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lvl="1"/>
            <a:r>
              <a:rPr lang="en-GB" sz="1200" kern="0" dirty="0">
                <a:solidFill>
                  <a:schemeClr val="bg2">
                    <a:lumMod val="50000"/>
                  </a:schemeClr>
                </a:solidFill>
                <a:latin typeface="Lato" panose="020F0502020204030203" pitchFamily="34" charset="0"/>
              </a:rPr>
              <a:t>Momocs: Hierarchical Clustering</a:t>
            </a:r>
            <a:br>
              <a:rPr lang="en-GB" sz="1200" kern="0" dirty="0">
                <a:solidFill>
                  <a:schemeClr val="bg2">
                    <a:lumMod val="50000"/>
                  </a:schemeClr>
                </a:solidFill>
                <a:latin typeface="Lato" panose="020F0502020204030203" pitchFamily="34" charset="0"/>
              </a:rPr>
            </a:br>
            <a:endParaRPr lang="en-GB" sz="1200" kern="0" dirty="0">
              <a:solidFill>
                <a:schemeClr val="bg2">
                  <a:lumMod val="50000"/>
                </a:schemeClr>
              </a:solidFill>
              <a:latin typeface="Lato" panose="020F0502020204030203" pitchFamily="34" charset="0"/>
            </a:endParaRPr>
          </a:p>
          <a:p>
            <a:pPr lvl="1"/>
            <a:r>
              <a:rPr lang="en-GB" sz="1200" kern="0" dirty="0" err="1">
                <a:solidFill>
                  <a:schemeClr val="bg2">
                    <a:lumMod val="50000"/>
                  </a:schemeClr>
                </a:solidFill>
                <a:latin typeface="Lato" panose="020F0502020204030203" pitchFamily="34" charset="0"/>
              </a:rPr>
              <a:t>Rphylip</a:t>
            </a:r>
            <a:r>
              <a:rPr lang="en-GB" sz="1200" kern="0" dirty="0">
                <a:solidFill>
                  <a:schemeClr val="bg2">
                    <a:lumMod val="50000"/>
                  </a:schemeClr>
                </a:solidFill>
                <a:latin typeface="Lato" panose="020F0502020204030203" pitchFamily="34" charset="0"/>
              </a:rPr>
              <a:t>: Parsimony / Maximum Likelihood (computationally intensive!)</a:t>
            </a:r>
            <a:br>
              <a:rPr lang="en-GB" sz="600" kern="0" dirty="0">
                <a:solidFill>
                  <a:schemeClr val="bg2">
                    <a:lumMod val="50000"/>
                  </a:schemeClr>
                </a:solidFill>
                <a:latin typeface="Lato" panose="020F0502020204030203" pitchFamily="34" charset="0"/>
              </a:rPr>
            </a:br>
            <a:endParaRPr lang="en-GB" sz="600" kern="0" dirty="0">
              <a:solidFill>
                <a:schemeClr val="bg2">
                  <a:lumMod val="50000"/>
                </a:schemeClr>
              </a:solidFill>
              <a:latin typeface="Lato" panose="020F0502020204030203" pitchFamily="34" charset="0"/>
            </a:endParaRPr>
          </a:p>
        </p:txBody>
      </p:sp>
      <p:sp>
        <p:nvSpPr>
          <p:cNvPr id="6" name="Rectangle 5">
            <a:extLst>
              <a:ext uri="{FF2B5EF4-FFF2-40B4-BE49-F238E27FC236}">
                <a16:creationId xmlns:a16="http://schemas.microsoft.com/office/drawing/2014/main" id="{F82DDB4B-7ED0-4FFB-8176-2E2D6F9CE906}"/>
              </a:ext>
            </a:extLst>
          </p:cNvPr>
          <p:cNvSpPr/>
          <p:nvPr/>
        </p:nvSpPr>
        <p:spPr>
          <a:xfrm>
            <a:off x="238396" y="6374131"/>
            <a:ext cx="7099663" cy="369332"/>
          </a:xfrm>
          <a:prstGeom prst="rect">
            <a:avLst/>
          </a:prstGeom>
        </p:spPr>
        <p:txBody>
          <a:bodyPr wrap="square">
            <a:spAutoFit/>
          </a:bodyPr>
          <a:lstStyle/>
          <a:p>
            <a:r>
              <a:rPr lang="en-GB" sz="900" dirty="0">
                <a:solidFill>
                  <a:srgbClr val="008080"/>
                </a:solidFill>
                <a:latin typeface="Lato" panose="020F0502020204030203" pitchFamily="34" charset="0"/>
              </a:rPr>
              <a:t>Ivanovaite, L., Serwatka, K., Hoggard, C.S</a:t>
            </a:r>
            <a:r>
              <a:rPr lang="en-GB" sz="900" b="1" dirty="0">
                <a:solidFill>
                  <a:srgbClr val="008080"/>
                </a:solidFill>
                <a:latin typeface="Lato" panose="020F0502020204030203" pitchFamily="34" charset="0"/>
              </a:rPr>
              <a:t>.</a:t>
            </a:r>
            <a:r>
              <a:rPr lang="en-GB" sz="900" dirty="0">
                <a:solidFill>
                  <a:srgbClr val="008080"/>
                </a:solidFill>
                <a:latin typeface="Lato" panose="020F0502020204030203" pitchFamily="34" charset="0"/>
              </a:rPr>
              <a:t>, Sauer, F. and Riede, F. (2012). All these fantastic cultures?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Research history and regionalisation in the Late Palaeolithic tanged point cultures of Eastern Europe. </a:t>
            </a:r>
            <a:r>
              <a:rPr lang="en-GB" sz="900" i="1" dirty="0">
                <a:solidFill>
                  <a:srgbClr val="008080"/>
                </a:solidFill>
                <a:latin typeface="Lato" panose="020F0502020204030203" pitchFamily="34" charset="0"/>
              </a:rPr>
              <a:t>European Journal of Archaeology.</a:t>
            </a:r>
          </a:p>
        </p:txBody>
      </p:sp>
      <p:pic>
        <p:nvPicPr>
          <p:cNvPr id="7" name="Picture 6" descr="A close up of a map&#10;&#10;Description automatically generated">
            <a:extLst>
              <a:ext uri="{FF2B5EF4-FFF2-40B4-BE49-F238E27FC236}">
                <a16:creationId xmlns:a16="http://schemas.microsoft.com/office/drawing/2014/main" id="{AE8357C6-C2B1-4622-8B84-27B9CC23EC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6600" y="1568788"/>
            <a:ext cx="4716780" cy="4716780"/>
          </a:xfrm>
          <a:prstGeom prst="rect">
            <a:avLst/>
          </a:prstGeom>
        </p:spPr>
      </p:pic>
    </p:spTree>
    <p:extLst>
      <p:ext uri="{BB962C8B-B14F-4D97-AF65-F5344CB8AC3E}">
        <p14:creationId xmlns:p14="http://schemas.microsoft.com/office/powerpoint/2010/main" val="10966445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838200" y="365125"/>
            <a:ext cx="10515600" cy="1325563"/>
          </a:xfrm>
          <a:solidFill>
            <a:srgbClr val="008080"/>
          </a:solidFill>
        </p:spPr>
        <p:txBody>
          <a:bodyPr>
            <a:normAutofit/>
          </a:bodyPr>
          <a:lstStyle/>
          <a:p>
            <a:r>
              <a:rPr lang="en-GB" sz="4000" dirty="0">
                <a:solidFill>
                  <a:schemeClr val="bg1"/>
                </a:solidFill>
                <a:latin typeface="Lato" panose="020F0502020204030203" pitchFamily="34" charset="0"/>
              </a:rPr>
              <a:t>A quick note on outline-based analyses</a:t>
            </a:r>
            <a:br>
              <a:rPr lang="en-GB" sz="4000" dirty="0">
                <a:solidFill>
                  <a:schemeClr val="bg1"/>
                </a:solidFill>
                <a:latin typeface="Lato" panose="020F0502020204030203" pitchFamily="34" charset="0"/>
              </a:rPr>
            </a:br>
            <a:r>
              <a:rPr lang="ja-JP" altLang="en-US" sz="4000" dirty="0">
                <a:solidFill>
                  <a:schemeClr val="bg1"/>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アウトライン分析の概要</a:t>
            </a:r>
            <a:endParaRPr lang="en-GB" sz="4000" dirty="0">
              <a:solidFill>
                <a:schemeClr val="bg1"/>
              </a:solidFill>
              <a:latin typeface="HG丸ｺﾞｼｯｸM-PRO" panose="020F0600000000000000" pitchFamily="50" charset="-128"/>
              <a:ea typeface="HG丸ｺﾞｼｯｸM-PRO" panose="020F0600000000000000" pitchFamily="50" charset="-128"/>
            </a:endParaRP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1324586" y="1960079"/>
            <a:ext cx="10029213" cy="3937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Useful for when homologous landmarks are difficult to place on a structure e.g. handaxes.</a:t>
            </a:r>
            <a:br>
              <a:rPr lang="en-GB" sz="1800" kern="0" dirty="0">
                <a:solidFill>
                  <a:schemeClr val="bg1"/>
                </a:solidFill>
                <a:latin typeface="Lato" panose="020F0502020204030203" pitchFamily="34" charset="0"/>
              </a:rPr>
            </a:br>
            <a:endParaRPr lang="en-GB" sz="18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Advantages over landmark analysis (for certain outline methods):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Do not need the same amount of points for each artefact (many more will be necessary for more complex objects).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Do not need to start at exactly the same position.</a:t>
            </a:r>
          </a:p>
          <a:p>
            <a:pPr lvl="1" fontAlgn="base">
              <a:lnSpc>
                <a:spcPct val="99000"/>
              </a:lnSpc>
              <a:spcBef>
                <a:spcPts val="600"/>
              </a:spcBef>
              <a:spcAft>
                <a:spcPct val="0"/>
              </a:spcAft>
              <a:buClr>
                <a:schemeClr val="bg1"/>
              </a:buClr>
              <a:buSzPct val="100000"/>
              <a:buFont typeface="Wingdings" panose="05000000000000000000" pitchFamily="2" charset="2"/>
              <a:buChar char="§"/>
            </a:pP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One of the main outline-based methodologies</a:t>
            </a:r>
            <a:r>
              <a:rPr lang="en-GB" sz="1800" b="1" kern="0" dirty="0">
                <a:solidFill>
                  <a:schemeClr val="bg1"/>
                </a:solidFill>
                <a:latin typeface="Lato" panose="020F0502020204030203" pitchFamily="34" charset="0"/>
              </a:rPr>
              <a:t>: Elliptic Fourier Analysis (EFA)</a:t>
            </a:r>
            <a:r>
              <a:rPr lang="en-GB" sz="18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Semilandmarks are fed through a series of parametric equations (grounded on sine and cosine functions) </a:t>
            </a:r>
            <a:br>
              <a:rPr lang="en-GB" sz="1400" kern="0" dirty="0">
                <a:solidFill>
                  <a:schemeClr val="bg1"/>
                </a:solidFill>
                <a:latin typeface="Lato" panose="020F0502020204030203" pitchFamily="34" charset="0"/>
              </a:rPr>
            </a:br>
            <a:r>
              <a:rPr lang="en-GB" sz="1400" kern="0" dirty="0">
                <a:solidFill>
                  <a:schemeClr val="bg1"/>
                </a:solidFill>
                <a:latin typeface="Lato" panose="020F0502020204030203" pitchFamily="34" charset="0"/>
              </a:rPr>
              <a:t>to produce coefficients which create curve.</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Coefficients are examined similarly to the Procrustes Coordinates </a:t>
            </a:r>
          </a:p>
          <a:p>
            <a:pPr lvl="1" fontAlgn="base">
              <a:lnSpc>
                <a:spcPct val="99000"/>
              </a:lnSpc>
              <a:spcBef>
                <a:spcPts val="600"/>
              </a:spcBef>
              <a:spcAft>
                <a:spcPct val="0"/>
              </a:spcAft>
              <a:buClr>
                <a:schemeClr val="bg1"/>
              </a:buClr>
              <a:buSzPct val="100000"/>
              <a:buFont typeface="Wingdings" panose="05000000000000000000" pitchFamily="2" charset="2"/>
              <a:buChar char="§"/>
            </a:pPr>
            <a:endParaRPr lang="en-GB" sz="1400" kern="0" dirty="0">
              <a:solidFill>
                <a:schemeClr val="bg1"/>
              </a:solidFill>
              <a:latin typeface="Lato" panose="020F0502020204030203" pitchFamily="34" charset="0"/>
            </a:endParaRPr>
          </a:p>
          <a:p>
            <a:pPr marL="0" indent="0" fontAlgn="base">
              <a:lnSpc>
                <a:spcPct val="99000"/>
              </a:lnSpc>
              <a:spcBef>
                <a:spcPts val="600"/>
              </a:spcBef>
              <a:spcAft>
                <a:spcPct val="0"/>
              </a:spcAft>
              <a:buClr>
                <a:schemeClr val="bg1"/>
              </a:buClr>
              <a:buSzPct val="100000"/>
              <a:buNone/>
            </a:pPr>
            <a:br>
              <a:rPr lang="en-GB" sz="1800" kern="0" dirty="0">
                <a:solidFill>
                  <a:schemeClr val="bg1"/>
                </a:solidFill>
                <a:latin typeface="Lato" panose="020F0502020204030203" pitchFamily="34" charset="0"/>
              </a:rPr>
            </a:br>
            <a:r>
              <a:rPr lang="en-GB" sz="1800" b="1" kern="0" dirty="0">
                <a:solidFill>
                  <a:schemeClr val="bg1"/>
                </a:solidFill>
                <a:latin typeface="Lato" panose="020F0502020204030203" pitchFamily="34" charset="0"/>
              </a:rPr>
              <a:t>Workshop 2</a:t>
            </a:r>
            <a:r>
              <a:rPr lang="en-GB" sz="1800" kern="0" dirty="0">
                <a:solidFill>
                  <a:schemeClr val="bg1"/>
                </a:solidFill>
                <a:latin typeface="Lato" panose="020F0502020204030203" pitchFamily="34" charset="0"/>
              </a:rPr>
              <a:t>: R Demonstration (through Elliptic Fourier Analysis)</a:t>
            </a:r>
            <a:r>
              <a:rPr lang="ja-JP" altLang="en-US" sz="1800" kern="0" dirty="0">
                <a:solidFill>
                  <a:schemeClr val="bg1"/>
                </a:solidFill>
                <a:latin typeface="HG丸ｺﾞｼｯｸM-PRO" panose="020F0600000000000000" pitchFamily="50" charset="-128"/>
                <a:ea typeface="HG丸ｺﾞｼｯｸM-PRO" panose="020F0600000000000000" pitchFamily="50" charset="-128"/>
              </a:rPr>
              <a:t>　第</a:t>
            </a:r>
            <a:r>
              <a:rPr lang="en-US" altLang="ja-JP" sz="1800" kern="0" dirty="0">
                <a:solidFill>
                  <a:schemeClr val="bg1"/>
                </a:solidFill>
                <a:latin typeface="HG丸ｺﾞｼｯｸM-PRO" panose="020F0600000000000000" pitchFamily="50" charset="-128"/>
                <a:ea typeface="HG丸ｺﾞｼｯｸM-PRO" panose="020F0600000000000000" pitchFamily="50" charset="-128"/>
              </a:rPr>
              <a:t>2</a:t>
            </a:r>
            <a:r>
              <a:rPr lang="ja-JP" altLang="en-US" sz="1800" kern="0" dirty="0">
                <a:solidFill>
                  <a:schemeClr val="bg1"/>
                </a:solidFill>
                <a:latin typeface="HG丸ｺﾞｼｯｸM-PRO" panose="020F0600000000000000" pitchFamily="50" charset="-128"/>
                <a:ea typeface="HG丸ｺﾞｼｯｸM-PRO" panose="020F0600000000000000" pitchFamily="50" charset="-128"/>
              </a:rPr>
              <a:t>回で実演します</a:t>
            </a:r>
            <a:r>
              <a:rPr lang="en-US" altLang="ja-JP" sz="1800" kern="0" dirty="0">
                <a:solidFill>
                  <a:schemeClr val="bg1"/>
                </a:solidFill>
                <a:latin typeface="HG丸ｺﾞｼｯｸM-PRO" panose="020F0600000000000000" pitchFamily="50" charset="-128"/>
                <a:ea typeface="HG丸ｺﾞｼｯｸM-PRO" panose="020F0600000000000000" pitchFamily="50" charset="-128"/>
              </a:rPr>
              <a:t>!</a:t>
            </a:r>
            <a:endParaRPr lang="en-GB" sz="1800" b="1" i="1" kern="0" dirty="0">
              <a:solidFill>
                <a:schemeClr val="bg1"/>
              </a:solidFill>
              <a:latin typeface="HG丸ｺﾞｼｯｸM-PRO" panose="020F0600000000000000" pitchFamily="50" charset="-128"/>
              <a:ea typeface="HG丸ｺﾞｼｯｸM-PRO" panose="020F0600000000000000" pitchFamily="50" charset="-128"/>
            </a:endParaRPr>
          </a:p>
        </p:txBody>
      </p:sp>
    </p:spTree>
    <p:extLst>
      <p:ext uri="{BB962C8B-B14F-4D97-AF65-F5344CB8AC3E}">
        <p14:creationId xmlns:p14="http://schemas.microsoft.com/office/powerpoint/2010/main" val="2195674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An external file that holds a picture, illustration, etc.&#10;Object name is AJPA-158-155-g002.jpg">
            <a:extLst>
              <a:ext uri="{FF2B5EF4-FFF2-40B4-BE49-F238E27FC236}">
                <a16:creationId xmlns:a16="http://schemas.microsoft.com/office/drawing/2014/main" id="{C65430F3-95E7-48F7-B5F3-266348925E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577" y="3887700"/>
            <a:ext cx="4927631" cy="172134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archaeology measurements">
            <a:extLst>
              <a:ext uri="{FF2B5EF4-FFF2-40B4-BE49-F238E27FC236}">
                <a16:creationId xmlns:a16="http://schemas.microsoft.com/office/drawing/2014/main" id="{665D26AA-B481-4000-A1CE-70D02BCECD5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466" t="58615" r="3734" b="2965"/>
          <a:stretch/>
        </p:blipFill>
        <p:spPr bwMode="auto">
          <a:xfrm>
            <a:off x="777049" y="1707653"/>
            <a:ext cx="5578688" cy="17213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B62EF26-D3BA-4045-9014-A683EE3F28FA}"/>
              </a:ext>
            </a:extLst>
          </p:cNvPr>
          <p:cNvPicPr>
            <a:picLocks noChangeAspect="1"/>
          </p:cNvPicPr>
          <p:nvPr/>
        </p:nvPicPr>
        <p:blipFill rotWithShape="1">
          <a:blip r:embed="rId4"/>
          <a:srcRect l="10713" r="9892"/>
          <a:stretch/>
        </p:blipFill>
        <p:spPr>
          <a:xfrm>
            <a:off x="6950939" y="1721078"/>
            <a:ext cx="4753374" cy="3415844"/>
          </a:xfrm>
          <a:prstGeom prst="rect">
            <a:avLst/>
          </a:prstGeom>
        </p:spPr>
      </p:pic>
    </p:spTree>
    <p:extLst>
      <p:ext uri="{BB962C8B-B14F-4D97-AF65-F5344CB8AC3E}">
        <p14:creationId xmlns:p14="http://schemas.microsoft.com/office/powerpoint/2010/main" val="1732896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3940295-1828-4E03-AADB-8E4E3A0F5FE3}"/>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2" name="Title 1">
            <a:extLst>
              <a:ext uri="{FF2B5EF4-FFF2-40B4-BE49-F238E27FC236}">
                <a16:creationId xmlns:a16="http://schemas.microsoft.com/office/drawing/2014/main" id="{DD7AD80A-9342-4ECC-9579-91F3CE5A4F21}"/>
              </a:ext>
            </a:extLst>
          </p:cNvPr>
          <p:cNvSpPr>
            <a:spLocks noGrp="1"/>
          </p:cNvSpPr>
          <p:nvPr>
            <p:ph type="title"/>
          </p:nvPr>
        </p:nvSpPr>
        <p:spPr/>
        <p:txBody>
          <a:bodyPr>
            <a:normAutofit/>
          </a:bodyPr>
          <a:lstStyle/>
          <a:p>
            <a:r>
              <a:rPr lang="en-GB" dirty="0">
                <a:solidFill>
                  <a:schemeClr val="bg1"/>
                </a:solidFill>
                <a:latin typeface="Lato" panose="020F0502020204030203" pitchFamily="34" charset="0"/>
              </a:rPr>
              <a:t>Concluding Remarks: Future Directions</a:t>
            </a:r>
            <a:br>
              <a:rPr lang="en-GB" dirty="0">
                <a:solidFill>
                  <a:schemeClr val="bg1"/>
                </a:solidFill>
                <a:latin typeface="Lato" panose="020F0502020204030203" pitchFamily="34" charset="0"/>
              </a:rPr>
            </a:br>
            <a:r>
              <a:rPr lang="ja-JP" altLang="en-US" sz="2800" dirty="0">
                <a:solidFill>
                  <a:schemeClr val="bg1"/>
                </a:solidFill>
                <a:latin typeface="HG丸ｺﾞｼｯｸM-PRO" panose="020F0600000000000000" pitchFamily="50" charset="-128"/>
                <a:ea typeface="HG丸ｺﾞｼｯｸM-PRO" panose="020F0600000000000000" pitchFamily="50" charset="-128"/>
              </a:rPr>
              <a:t>　　　　　　　　　　　　　　　　　　　　　　　まとめと展望</a:t>
            </a:r>
            <a:endParaRPr lang="en-GB" sz="2800" dirty="0">
              <a:solidFill>
                <a:schemeClr val="bg1"/>
              </a:solidFill>
              <a:latin typeface="HG丸ｺﾞｼｯｸM-PRO" panose="020F0600000000000000" pitchFamily="50" charset="-128"/>
              <a:ea typeface="HG丸ｺﾞｼｯｸM-PRO" panose="020F0600000000000000" pitchFamily="50" charset="-128"/>
            </a:endParaRPr>
          </a:p>
        </p:txBody>
      </p:sp>
      <p:sp>
        <p:nvSpPr>
          <p:cNvPr id="6" name="Rectangle 5">
            <a:extLst>
              <a:ext uri="{FF2B5EF4-FFF2-40B4-BE49-F238E27FC236}">
                <a16:creationId xmlns:a16="http://schemas.microsoft.com/office/drawing/2014/main" id="{FF67C61E-9529-4F64-A26C-285FBEA18BB0}"/>
              </a:ext>
            </a:extLst>
          </p:cNvPr>
          <p:cNvSpPr/>
          <p:nvPr/>
        </p:nvSpPr>
        <p:spPr>
          <a:xfrm>
            <a:off x="838200" y="1859340"/>
            <a:ext cx="10515600" cy="3785652"/>
          </a:xfrm>
          <a:prstGeom prst="rect">
            <a:avLst/>
          </a:prstGeom>
        </p:spPr>
        <p:txBody>
          <a:bodyPr wrap="square">
            <a:spAutoFit/>
          </a:bodyPr>
          <a:lstStyle/>
          <a:p>
            <a:pPr marL="457200" indent="-457200">
              <a:buSzPct val="150000"/>
              <a:buFont typeface="+mj-lt"/>
              <a:buAutoNum type="arabicPeriod"/>
            </a:pPr>
            <a:r>
              <a:rPr lang="en-GB" b="1" dirty="0">
                <a:solidFill>
                  <a:schemeClr val="bg1"/>
                </a:solidFill>
                <a:latin typeface="Lato" panose="020F0502020204030203" pitchFamily="34" charset="0"/>
              </a:rPr>
              <a:t>Greater application</a:t>
            </a:r>
            <a:r>
              <a:rPr lang="en-GB" dirty="0">
                <a:solidFill>
                  <a:schemeClr val="bg1"/>
                </a:solidFill>
                <a:latin typeface="Lato" panose="020F0502020204030203" pitchFamily="34" charset="0"/>
              </a:rPr>
              <a:t> of GMM in  a variety of new (non biological) archaeologies</a:t>
            </a:r>
            <a:br>
              <a:rPr lang="en-GB" dirty="0">
                <a:solidFill>
                  <a:schemeClr val="bg1"/>
                </a:solidFill>
                <a:latin typeface="Lato" panose="020F0502020204030203" pitchFamily="34" charset="0"/>
              </a:rPr>
            </a:br>
            <a:r>
              <a:rPr lang="ja-JP" altLang="en-US" sz="2400" dirty="0">
                <a:solidFill>
                  <a:schemeClr val="bg1"/>
                </a:solidFill>
                <a:latin typeface="HG丸ｺﾞｼｯｸM-PRO" panose="020F0600000000000000" pitchFamily="50" charset="-128"/>
                <a:ea typeface="HG丸ｺﾞｼｯｸM-PRO" panose="020F0600000000000000" pitchFamily="50" charset="-128"/>
              </a:rPr>
              <a:t>　</a:t>
            </a:r>
            <a:r>
              <a:rPr lang="ja-JP" altLang="en-US" dirty="0">
                <a:solidFill>
                  <a:schemeClr val="bg1"/>
                </a:solidFill>
                <a:latin typeface="HG丸ｺﾞｼｯｸM-PRO" panose="020F0600000000000000" pitchFamily="50" charset="-128"/>
                <a:ea typeface="HG丸ｺﾞｼｯｸM-PRO" panose="020F0600000000000000" pitchFamily="50" charset="-128"/>
              </a:rPr>
              <a:t>　　　　　　　　　　　　　　　　　　　　さまざまな考古学資料への適用の拡大</a:t>
            </a:r>
            <a:br>
              <a:rPr lang="en-GB" dirty="0">
                <a:solidFill>
                  <a:schemeClr val="bg1"/>
                </a:solidFill>
                <a:latin typeface="HG丸ｺﾞｼｯｸM-PRO" panose="020F0600000000000000" pitchFamily="50" charset="-128"/>
                <a:ea typeface="HG丸ｺﾞｼｯｸM-PRO" panose="020F0600000000000000" pitchFamily="50" charset="-128"/>
              </a:rPr>
            </a:br>
            <a:endParaRPr lang="en-GB" dirty="0">
              <a:solidFill>
                <a:schemeClr val="bg1"/>
              </a:solidFill>
              <a:latin typeface="HG丸ｺﾞｼｯｸM-PRO" panose="020F0600000000000000" pitchFamily="50" charset="-128"/>
              <a:ea typeface="HG丸ｺﾞｼｯｸM-PRO" panose="020F0600000000000000" pitchFamily="50" charset="-128"/>
            </a:endParaRPr>
          </a:p>
          <a:p>
            <a:pPr marL="457200" indent="-457200">
              <a:buSzPct val="150000"/>
              <a:buFont typeface="+mj-lt"/>
              <a:buAutoNum type="arabicPeriod"/>
            </a:pPr>
            <a:r>
              <a:rPr lang="en-GB" b="1" dirty="0">
                <a:solidFill>
                  <a:schemeClr val="bg1"/>
                </a:solidFill>
                <a:latin typeface="Lato" panose="020F0502020204030203" pitchFamily="34" charset="0"/>
              </a:rPr>
              <a:t>Methodological applications</a:t>
            </a:r>
            <a:r>
              <a:rPr lang="en-GB" dirty="0">
                <a:solidFill>
                  <a:schemeClr val="bg1"/>
                </a:solidFill>
                <a:latin typeface="Lato" panose="020F0502020204030203" pitchFamily="34" charset="0"/>
              </a:rPr>
              <a:t>: </a:t>
            </a:r>
            <a:r>
              <a:rPr lang="en-GB" dirty="0" err="1">
                <a:solidFill>
                  <a:schemeClr val="bg1"/>
                </a:solidFill>
                <a:latin typeface="Lato" panose="020F0502020204030203" pitchFamily="34" charset="0"/>
              </a:rPr>
              <a:t>automisation</a:t>
            </a:r>
            <a:r>
              <a:rPr lang="en-GB" dirty="0">
                <a:solidFill>
                  <a:schemeClr val="bg1"/>
                </a:solidFill>
                <a:latin typeface="Lato" panose="020F0502020204030203" pitchFamily="34" charset="0"/>
              </a:rPr>
              <a:t> (recording and landmarking)</a:t>
            </a:r>
            <a:br>
              <a:rPr lang="en-GB" dirty="0">
                <a:solidFill>
                  <a:schemeClr val="bg1"/>
                </a:solidFill>
                <a:latin typeface="Lato" panose="020F0502020204030203" pitchFamily="34" charset="0"/>
              </a:rPr>
            </a:br>
            <a:r>
              <a:rPr lang="ja-JP" altLang="en-US" sz="2400" dirty="0">
                <a:solidFill>
                  <a:schemeClr val="bg1"/>
                </a:solidFill>
                <a:latin typeface="HG丸ｺﾞｼｯｸM-PRO" panose="020F0600000000000000" pitchFamily="50" charset="-128"/>
                <a:ea typeface="HG丸ｺﾞｼｯｸM-PRO" panose="020F0600000000000000" pitchFamily="50" charset="-128"/>
              </a:rPr>
              <a:t>　</a:t>
            </a:r>
            <a:r>
              <a:rPr lang="ja-JP" altLang="en-US" dirty="0">
                <a:solidFill>
                  <a:schemeClr val="bg1"/>
                </a:solidFill>
                <a:latin typeface="HG丸ｺﾞｼｯｸM-PRO" panose="020F0600000000000000" pitchFamily="50" charset="-128"/>
                <a:ea typeface="HG丸ｺﾞｼｯｸM-PRO" panose="020F0600000000000000" pitchFamily="50" charset="-128"/>
              </a:rPr>
              <a:t>　　　　　　　　　　　　　　　　　　　　手法の展開：記録・ランドマーク付与の自動化</a:t>
            </a:r>
            <a:br>
              <a:rPr lang="en-GB" altLang="ja-JP" dirty="0">
                <a:solidFill>
                  <a:schemeClr val="bg1"/>
                </a:solidFill>
                <a:latin typeface="HG丸ｺﾞｼｯｸM-PRO" panose="020F0600000000000000" pitchFamily="50" charset="-128"/>
                <a:ea typeface="HG丸ｺﾞｼｯｸM-PRO" panose="020F0600000000000000" pitchFamily="50" charset="-128"/>
              </a:rPr>
            </a:br>
            <a:endParaRPr lang="en-GB" dirty="0">
              <a:solidFill>
                <a:schemeClr val="bg1"/>
              </a:solidFill>
              <a:latin typeface="Lato" panose="020F0502020204030203" pitchFamily="34" charset="0"/>
            </a:endParaRPr>
          </a:p>
          <a:p>
            <a:pPr marL="457200" indent="-457200">
              <a:buSzPct val="150000"/>
              <a:buFont typeface="+mj-lt"/>
              <a:buAutoNum type="arabicPeriod"/>
            </a:pPr>
            <a:r>
              <a:rPr lang="en-GB" b="1" dirty="0">
                <a:solidFill>
                  <a:schemeClr val="bg1"/>
                </a:solidFill>
                <a:latin typeface="Lato" panose="020F0502020204030203" pitchFamily="34" charset="0"/>
              </a:rPr>
              <a:t>Coding developments:</a:t>
            </a:r>
            <a:r>
              <a:rPr lang="en-GB" dirty="0">
                <a:solidFill>
                  <a:schemeClr val="bg1"/>
                </a:solidFill>
                <a:latin typeface="Lato" panose="020F0502020204030203" pitchFamily="34" charset="0"/>
              </a:rPr>
              <a:t> towards a replicable, reproducible and Shiny GMM…</a:t>
            </a:r>
            <a:br>
              <a:rPr lang="en-GB" dirty="0">
                <a:solidFill>
                  <a:schemeClr val="bg1"/>
                </a:solidFill>
                <a:latin typeface="Lato" panose="020F0502020204030203" pitchFamily="34" charset="0"/>
              </a:rPr>
            </a:br>
            <a:r>
              <a:rPr lang="ja-JP" altLang="en-US" dirty="0">
                <a:solidFill>
                  <a:schemeClr val="bg1"/>
                </a:solidFill>
                <a:latin typeface="Lato" panose="020F0502020204030203" pitchFamily="34" charset="0"/>
              </a:rPr>
              <a:t>　</a:t>
            </a:r>
            <a:r>
              <a:rPr lang="ja-JP" altLang="en-US" sz="2400" dirty="0">
                <a:solidFill>
                  <a:schemeClr val="bg1"/>
                </a:solidFill>
                <a:latin typeface="HG丸ｺﾞｼｯｸM-PRO" panose="020F0600000000000000" pitchFamily="50" charset="-128"/>
                <a:ea typeface="HG丸ｺﾞｼｯｸM-PRO" panose="020F0600000000000000" pitchFamily="50" charset="-128"/>
              </a:rPr>
              <a:t>　</a:t>
            </a:r>
            <a:r>
              <a:rPr lang="ja-JP" altLang="en-US" dirty="0">
                <a:solidFill>
                  <a:schemeClr val="bg1"/>
                </a:solidFill>
                <a:latin typeface="HG丸ｺﾞｼｯｸM-PRO" panose="020F0600000000000000" pitchFamily="50" charset="-128"/>
                <a:ea typeface="HG丸ｺﾞｼｯｸM-PRO" panose="020F0600000000000000" pitchFamily="50" charset="-128"/>
              </a:rPr>
              <a:t>　　　　　　　　　　　　　　　　　　　プログラミング：複製可能で再現性のある</a:t>
            </a:r>
            <a:r>
              <a:rPr lang="en-US" altLang="ja-JP" dirty="0">
                <a:solidFill>
                  <a:schemeClr val="bg1"/>
                </a:solidFill>
                <a:latin typeface="HG丸ｺﾞｼｯｸM-PRO" panose="020F0600000000000000" pitchFamily="50" charset="-128"/>
                <a:ea typeface="HG丸ｺﾞｼｯｸM-PRO" panose="020F0600000000000000" pitchFamily="50" charset="-128"/>
              </a:rPr>
              <a:t>GMM</a:t>
            </a:r>
            <a:br>
              <a:rPr lang="en-GB" altLang="ja-JP" dirty="0">
                <a:solidFill>
                  <a:schemeClr val="bg1"/>
                </a:solidFill>
                <a:latin typeface="HG丸ｺﾞｼｯｸM-PRO" panose="020F0600000000000000" pitchFamily="50" charset="-128"/>
                <a:ea typeface="HG丸ｺﾞｼｯｸM-PRO" panose="020F0600000000000000" pitchFamily="50" charset="-128"/>
              </a:rPr>
            </a:br>
            <a:endParaRPr lang="en-GB" dirty="0">
              <a:solidFill>
                <a:schemeClr val="bg1"/>
              </a:solidFill>
              <a:latin typeface="Lato" panose="020F0502020204030203" pitchFamily="34" charset="0"/>
            </a:endParaRPr>
          </a:p>
          <a:p>
            <a:pPr marL="457200" indent="-457200">
              <a:buSzPct val="150000"/>
              <a:buFont typeface="+mj-lt"/>
              <a:buAutoNum type="arabicPeriod"/>
            </a:pPr>
            <a:r>
              <a:rPr lang="en-GB" b="1" dirty="0">
                <a:solidFill>
                  <a:schemeClr val="bg1"/>
                </a:solidFill>
                <a:latin typeface="Lato" panose="020F0502020204030203" pitchFamily="34" charset="0"/>
              </a:rPr>
              <a:t>More powerful analytics</a:t>
            </a:r>
            <a:r>
              <a:rPr lang="en-GB" dirty="0">
                <a:solidFill>
                  <a:schemeClr val="bg1"/>
                </a:solidFill>
                <a:latin typeface="Lato" panose="020F0502020204030203" pitchFamily="34" charset="0"/>
              </a:rPr>
              <a:t>: e.g. Bayesian and Machine Learning techniques</a:t>
            </a:r>
          </a:p>
          <a:p>
            <a:pPr>
              <a:buSzPct val="150000"/>
            </a:pPr>
            <a:r>
              <a:rPr lang="ja-JP" altLang="en-US" sz="2400" dirty="0">
                <a:solidFill>
                  <a:schemeClr val="bg1"/>
                </a:solidFill>
                <a:latin typeface="HG丸ｺﾞｼｯｸM-PRO" panose="020F0600000000000000" pitchFamily="50" charset="-128"/>
                <a:ea typeface="HG丸ｺﾞｼｯｸM-PRO" panose="020F0600000000000000" pitchFamily="50" charset="-128"/>
              </a:rPr>
              <a:t>　</a:t>
            </a:r>
            <a:r>
              <a:rPr lang="ja-JP" altLang="en-US" dirty="0">
                <a:solidFill>
                  <a:schemeClr val="bg1"/>
                </a:solidFill>
                <a:latin typeface="HG丸ｺﾞｼｯｸM-PRO" panose="020F0600000000000000" pitchFamily="50" charset="-128"/>
                <a:ea typeface="HG丸ｺﾞｼｯｸM-PRO" panose="020F0600000000000000" pitchFamily="50" charset="-128"/>
              </a:rPr>
              <a:t>　　　　　　　　　　　　　　　　　　　　　　より強力な分析：ベイズ統計、機械学習</a:t>
            </a:r>
            <a:r>
              <a:rPr lang="en-US" altLang="ja-JP">
                <a:solidFill>
                  <a:schemeClr val="bg1"/>
                </a:solidFill>
                <a:latin typeface="HG丸ｺﾞｼｯｸM-PRO" panose="020F0600000000000000" pitchFamily="50" charset="-128"/>
                <a:ea typeface="HG丸ｺﾞｼｯｸM-PRO" panose="020F0600000000000000" pitchFamily="50" charset="-128"/>
              </a:rPr>
              <a:t>...</a:t>
            </a:r>
            <a:br>
              <a:rPr lang="en-GB" altLang="ja-JP" dirty="0">
                <a:solidFill>
                  <a:schemeClr val="bg1"/>
                </a:solidFill>
                <a:latin typeface="HG丸ｺﾞｼｯｸM-PRO" panose="020F0600000000000000" pitchFamily="50" charset="-128"/>
                <a:ea typeface="HG丸ｺﾞｼｯｸM-PRO" panose="020F0600000000000000" pitchFamily="50" charset="-128"/>
              </a:rPr>
            </a:br>
            <a:endParaRPr lang="en-GB" dirty="0">
              <a:solidFill>
                <a:schemeClr val="bg1"/>
              </a:solidFill>
              <a:latin typeface="Lato" panose="020F0502020204030203" pitchFamily="34" charset="0"/>
            </a:endParaRPr>
          </a:p>
        </p:txBody>
      </p:sp>
    </p:spTree>
    <p:extLst>
      <p:ext uri="{BB962C8B-B14F-4D97-AF65-F5344CB8AC3E}">
        <p14:creationId xmlns:p14="http://schemas.microsoft.com/office/powerpoint/2010/main" val="38658916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659EFF-3F3D-47B1-A2CB-D449AD971A70}"/>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1" name="Straight Connector 10">
            <a:extLst>
              <a:ext uri="{FF2B5EF4-FFF2-40B4-BE49-F238E27FC236}">
                <a16:creationId xmlns:a16="http://schemas.microsoft.com/office/drawing/2014/main" id="{4E860EA3-75CB-4F67-9EF7-B90843B80760}"/>
              </a:ext>
            </a:extLst>
          </p:cNvPr>
          <p:cNvCxnSpPr>
            <a:cxnSpLocks/>
          </p:cNvCxnSpPr>
          <p:nvPr/>
        </p:nvCxnSpPr>
        <p:spPr>
          <a:xfrm flipV="1">
            <a:off x="-812800" y="4171982"/>
            <a:ext cx="1268370" cy="158431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76672261-9815-416C-B05F-6E88001A9AB5}"/>
              </a:ext>
            </a:extLst>
          </p:cNvPr>
          <p:cNvSpPr txBox="1"/>
          <p:nvPr/>
        </p:nvSpPr>
        <p:spPr>
          <a:xfrm>
            <a:off x="363073" y="547183"/>
            <a:ext cx="6997428" cy="1569660"/>
          </a:xfrm>
          <a:prstGeom prst="rect">
            <a:avLst/>
          </a:prstGeom>
          <a:noFill/>
        </p:spPr>
        <p:txBody>
          <a:bodyPr wrap="none" rtlCol="0">
            <a:spAutoFit/>
          </a:bodyPr>
          <a:lstStyle/>
          <a:p>
            <a:r>
              <a:rPr lang="en-GB" sz="4800" dirty="0">
                <a:solidFill>
                  <a:schemeClr val="bg1"/>
                </a:solidFill>
                <a:latin typeface="Lato" panose="020F0502020204030203" pitchFamily="34" charset="0"/>
              </a:rPr>
              <a:t>Thank you for attending</a:t>
            </a:r>
            <a:r>
              <a:rPr lang="en-GB" sz="4800" b="1" dirty="0">
                <a:solidFill>
                  <a:schemeClr val="bg1"/>
                </a:solidFill>
                <a:latin typeface="Lato" panose="020F0502020204030203" pitchFamily="34" charset="0"/>
              </a:rPr>
              <a:t>!</a:t>
            </a:r>
          </a:p>
          <a:p>
            <a:endParaRPr lang="en-GB" sz="4800" b="1" dirty="0">
              <a:solidFill>
                <a:schemeClr val="bg1"/>
              </a:solidFill>
              <a:latin typeface="Lato" panose="020F0502020204030203" pitchFamily="34" charset="0"/>
            </a:endParaRPr>
          </a:p>
        </p:txBody>
      </p:sp>
      <p:cxnSp>
        <p:nvCxnSpPr>
          <p:cNvPr id="6" name="Straight Connector 5">
            <a:extLst>
              <a:ext uri="{FF2B5EF4-FFF2-40B4-BE49-F238E27FC236}">
                <a16:creationId xmlns:a16="http://schemas.microsoft.com/office/drawing/2014/main" id="{AA9FE0F4-6FF9-4779-AC4C-813F9FFD4162}"/>
              </a:ext>
            </a:extLst>
          </p:cNvPr>
          <p:cNvCxnSpPr>
            <a:cxnSpLocks/>
          </p:cNvCxnSpPr>
          <p:nvPr/>
        </p:nvCxnSpPr>
        <p:spPr>
          <a:xfrm flipH="1" flipV="1">
            <a:off x="469901" y="4171982"/>
            <a:ext cx="1282699" cy="316861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7331821-29EF-4DFE-8B29-DD521767369E}"/>
              </a:ext>
            </a:extLst>
          </p:cNvPr>
          <p:cNvCxnSpPr>
            <a:cxnSpLocks/>
          </p:cNvCxnSpPr>
          <p:nvPr/>
        </p:nvCxnSpPr>
        <p:spPr>
          <a:xfrm flipV="1">
            <a:off x="1766931" y="6356382"/>
            <a:ext cx="1623969" cy="98421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893BADA-EB16-418B-B499-34F73E518EFA}"/>
              </a:ext>
            </a:extLst>
          </p:cNvPr>
          <p:cNvCxnSpPr>
            <a:cxnSpLocks/>
          </p:cNvCxnSpPr>
          <p:nvPr/>
        </p:nvCxnSpPr>
        <p:spPr>
          <a:xfrm>
            <a:off x="469900" y="4171982"/>
            <a:ext cx="2921000" cy="2184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FC68ADE-E713-4F38-8528-F25128464A6D}"/>
              </a:ext>
            </a:extLst>
          </p:cNvPr>
          <p:cNvSpPr/>
          <p:nvPr/>
        </p:nvSpPr>
        <p:spPr>
          <a:xfrm>
            <a:off x="266700" y="3968782"/>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57AF9A6D-92D1-4AC0-9198-BED58A92A09D}"/>
              </a:ext>
            </a:extLst>
          </p:cNvPr>
          <p:cNvSpPr/>
          <p:nvPr/>
        </p:nvSpPr>
        <p:spPr>
          <a:xfrm>
            <a:off x="3187700" y="6153182"/>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60055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98899D4-50C3-4478-BFD8-D3712AB01696}"/>
              </a:ext>
            </a:extLst>
          </p:cNvPr>
          <p:cNvSpPr>
            <a:spLocks noGrp="1"/>
          </p:cNvSpPr>
          <p:nvPr>
            <p:ph type="title"/>
          </p:nvPr>
        </p:nvSpPr>
        <p:spPr>
          <a:xfrm>
            <a:off x="838200" y="5116739"/>
            <a:ext cx="10515600" cy="1325563"/>
          </a:xfrm>
        </p:spPr>
        <p:txBody>
          <a:bodyPr>
            <a:normAutofit/>
          </a:bodyPr>
          <a:lstStyle/>
          <a:p>
            <a:r>
              <a:rPr lang="en-GB" altLang="ja-JP" sz="4000" dirty="0">
                <a:solidFill>
                  <a:schemeClr val="bg2">
                    <a:lumMod val="50000"/>
                  </a:schemeClr>
                </a:solidFill>
                <a:latin typeface="Lato" panose="020F0502020204030203" pitchFamily="34" charset="0"/>
              </a:rPr>
              <a:t>What is shape?</a:t>
            </a:r>
            <a:endParaRPr lang="en-GB" sz="4000" dirty="0">
              <a:solidFill>
                <a:schemeClr val="bg2">
                  <a:lumMod val="50000"/>
                </a:schemeClr>
              </a:solidFill>
              <a:latin typeface="Lato" panose="020F0502020204030203" pitchFamily="34" charset="0"/>
            </a:endParaRPr>
          </a:p>
        </p:txBody>
      </p:sp>
    </p:spTree>
    <p:extLst>
      <p:ext uri="{BB962C8B-B14F-4D97-AF65-F5344CB8AC3E}">
        <p14:creationId xmlns:p14="http://schemas.microsoft.com/office/powerpoint/2010/main" val="1345020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92A7896-1202-4761-8540-8B4270704B35}"/>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A640646-A40C-4423-BFF1-D44BFF704055}"/>
              </a:ext>
            </a:extLst>
          </p:cNvPr>
          <p:cNvSpPr>
            <a:spLocks noGrp="1"/>
          </p:cNvSpPr>
          <p:nvPr>
            <p:ph type="title"/>
          </p:nvPr>
        </p:nvSpPr>
        <p:spPr>
          <a:xfrm>
            <a:off x="838200" y="947057"/>
            <a:ext cx="10515600" cy="743631"/>
          </a:xfrm>
        </p:spPr>
        <p:txBody>
          <a:bodyPr>
            <a:normAutofit/>
          </a:bodyPr>
          <a:lstStyle/>
          <a:p>
            <a:r>
              <a:rPr lang="en-GB" sz="4000" dirty="0">
                <a:solidFill>
                  <a:schemeClr val="bg1"/>
                </a:solidFill>
                <a:latin typeface="Lato" panose="020F0502020204030203" pitchFamily="34" charset="0"/>
              </a:rPr>
              <a:t>Shape as…</a:t>
            </a:r>
            <a:r>
              <a:rPr lang="ja-JP" altLang="en-US" sz="4000" dirty="0">
                <a:solidFill>
                  <a:schemeClr val="bg1"/>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かたちとは</a:t>
            </a:r>
            <a:r>
              <a:rPr lang="en-US" altLang="ja-JP" sz="2800" dirty="0">
                <a:solidFill>
                  <a:schemeClr val="bg1"/>
                </a:solidFill>
                <a:latin typeface="HG丸ｺﾞｼｯｸM-PRO" panose="020F0600000000000000" pitchFamily="50" charset="-128"/>
                <a:ea typeface="HG丸ｺﾞｼｯｸM-PRO" panose="020F0600000000000000" pitchFamily="50" charset="-128"/>
              </a:rPr>
              <a:t>…</a:t>
            </a:r>
            <a:endParaRPr lang="en-GB" sz="4000" dirty="0">
              <a:solidFill>
                <a:schemeClr val="bg1"/>
              </a:solidFill>
              <a:latin typeface="HG丸ｺﾞｼｯｸM-PRO" panose="020F0600000000000000" pitchFamily="50" charset="-128"/>
              <a:ea typeface="HG丸ｺﾞｼｯｸM-PRO" panose="020F0600000000000000" pitchFamily="50" charset="-128"/>
            </a:endParaRPr>
          </a:p>
        </p:txBody>
      </p:sp>
      <p:sp>
        <p:nvSpPr>
          <p:cNvPr id="3" name="Content Placeholder 2">
            <a:extLst>
              <a:ext uri="{FF2B5EF4-FFF2-40B4-BE49-F238E27FC236}">
                <a16:creationId xmlns:a16="http://schemas.microsoft.com/office/drawing/2014/main" id="{4CF1BA95-B8C5-4826-83FF-65267F455473}"/>
              </a:ext>
            </a:extLst>
          </p:cNvPr>
          <p:cNvSpPr>
            <a:spLocks noGrp="1"/>
          </p:cNvSpPr>
          <p:nvPr>
            <p:ph idx="1"/>
          </p:nvPr>
        </p:nvSpPr>
        <p:spPr>
          <a:xfrm>
            <a:off x="838200" y="1975757"/>
            <a:ext cx="10515600" cy="4201206"/>
          </a:xfrm>
        </p:spPr>
        <p:txBody>
          <a:bodyPr/>
          <a:lstStyle/>
          <a:p>
            <a:pPr marL="0" indent="0" algn="ctr">
              <a:buNone/>
            </a:pPr>
            <a:r>
              <a:rPr lang="en-GB" sz="2400" dirty="0">
                <a:solidFill>
                  <a:schemeClr val="bg1"/>
                </a:solidFill>
                <a:latin typeface="Lato" panose="020F0502020204030203" pitchFamily="34" charset="0"/>
              </a:rPr>
              <a:t>“In general terms, the shape of an object, dataset </a:t>
            </a:r>
            <a:br>
              <a:rPr lang="en-GB" sz="2400" dirty="0">
                <a:solidFill>
                  <a:schemeClr val="bg1"/>
                </a:solidFill>
                <a:latin typeface="Lato" panose="020F0502020204030203" pitchFamily="34" charset="0"/>
              </a:rPr>
            </a:br>
            <a:r>
              <a:rPr lang="en-GB" sz="2400" dirty="0">
                <a:solidFill>
                  <a:schemeClr val="bg1"/>
                </a:solidFill>
                <a:latin typeface="Lato" panose="020F0502020204030203" pitchFamily="34" charset="0"/>
              </a:rPr>
              <a:t>or image that can be defined as the total of  all information is invariant under </a:t>
            </a:r>
            <a:r>
              <a:rPr lang="en-GB" sz="2400" b="1" i="1" dirty="0">
                <a:solidFill>
                  <a:schemeClr val="bg1"/>
                </a:solidFill>
                <a:latin typeface="Lato Black" panose="020F0A02020204030203" pitchFamily="34" charset="0"/>
              </a:rPr>
              <a:t>translation</a:t>
            </a:r>
            <a:r>
              <a:rPr lang="en-GB" sz="2400" dirty="0">
                <a:solidFill>
                  <a:schemeClr val="bg1"/>
                </a:solidFill>
                <a:latin typeface="Lato" panose="020F0502020204030203" pitchFamily="34" charset="0"/>
              </a:rPr>
              <a:t>, </a:t>
            </a:r>
            <a:r>
              <a:rPr lang="en-GB" sz="2400" b="1" i="1" dirty="0">
                <a:solidFill>
                  <a:schemeClr val="bg1"/>
                </a:solidFill>
                <a:latin typeface="Lato Black" panose="020F0A02020204030203" pitchFamily="34" charset="0"/>
              </a:rPr>
              <a:t>rotation</a:t>
            </a:r>
            <a:r>
              <a:rPr lang="en-GB" sz="2400" dirty="0">
                <a:solidFill>
                  <a:schemeClr val="bg1"/>
                </a:solidFill>
                <a:latin typeface="Lato" panose="020F0502020204030203" pitchFamily="34" charset="0"/>
              </a:rPr>
              <a:t>, and </a:t>
            </a:r>
            <a:r>
              <a:rPr lang="en-GB" sz="2400" b="1" i="1" dirty="0">
                <a:solidFill>
                  <a:schemeClr val="bg1"/>
                </a:solidFill>
                <a:latin typeface="Lato Black" panose="020F0A02020204030203" pitchFamily="34" charset="0"/>
              </a:rPr>
              <a:t>isotropic </a:t>
            </a:r>
            <a:r>
              <a:rPr lang="en-GB" sz="2400" b="1" i="1" dirty="0" err="1">
                <a:solidFill>
                  <a:schemeClr val="bg1"/>
                </a:solidFill>
                <a:latin typeface="Lato Black" panose="020F0A02020204030203" pitchFamily="34" charset="0"/>
              </a:rPr>
              <a:t>rescalings</a:t>
            </a:r>
            <a:r>
              <a:rPr lang="en-GB" sz="2400" dirty="0">
                <a:solidFill>
                  <a:schemeClr val="bg1"/>
                </a:solidFill>
                <a:latin typeface="Lato" panose="020F0502020204030203" pitchFamily="34" charset="0"/>
              </a:rPr>
              <a:t>” </a:t>
            </a:r>
          </a:p>
          <a:p>
            <a:pPr marL="0" indent="0" algn="ctr">
              <a:buNone/>
            </a:pPr>
            <a:r>
              <a:rPr lang="ja-JP" altLang="en-US" sz="2000" b="1" dirty="0">
                <a:solidFill>
                  <a:schemeClr val="bg1"/>
                </a:solidFill>
                <a:latin typeface="+mj-ea"/>
                <a:ea typeface="+mj-ea"/>
              </a:rPr>
              <a:t>「かたち」とは、「</a:t>
            </a:r>
            <a:r>
              <a:rPr lang="ja-JP" altLang="en-US" sz="2000" b="1" dirty="0">
                <a:solidFill>
                  <a:schemeClr val="bg1"/>
                </a:solidFill>
                <a:latin typeface="游ゴシック Medium" panose="020B0500000000000000" pitchFamily="50" charset="-128"/>
                <a:ea typeface="游ゴシック Medium" panose="020B0500000000000000" pitchFamily="50" charset="-128"/>
              </a:rPr>
              <a:t>変換</a:t>
            </a:r>
            <a:r>
              <a:rPr lang="ja-JP" altLang="en-US" sz="2000" b="1" dirty="0">
                <a:solidFill>
                  <a:schemeClr val="bg1"/>
                </a:solidFill>
                <a:latin typeface="+mj-ea"/>
                <a:ea typeface="+mj-ea"/>
              </a:rPr>
              <a:t>、</a:t>
            </a:r>
            <a:r>
              <a:rPr lang="ja-JP" altLang="en-US" sz="2000" b="1" dirty="0">
                <a:solidFill>
                  <a:schemeClr val="bg1"/>
                </a:solidFill>
                <a:latin typeface="+mn-ea"/>
              </a:rPr>
              <a:t>回転</a:t>
            </a:r>
            <a:r>
              <a:rPr lang="ja-JP" altLang="en-US" sz="2000" b="1" dirty="0">
                <a:solidFill>
                  <a:schemeClr val="bg1"/>
                </a:solidFill>
                <a:latin typeface="+mj-ea"/>
                <a:ea typeface="+mj-ea"/>
              </a:rPr>
              <a:t>、</a:t>
            </a:r>
            <a:r>
              <a:rPr lang="ja-JP" altLang="en-US" sz="2000" b="1" dirty="0">
                <a:solidFill>
                  <a:schemeClr val="bg1"/>
                </a:solidFill>
                <a:latin typeface="HG丸ｺﾞｼｯｸM-PRO" panose="020F0600000000000000" pitchFamily="50" charset="-128"/>
                <a:ea typeface="HG丸ｺﾞｼｯｸM-PRO" panose="020F0600000000000000" pitchFamily="50" charset="-128"/>
              </a:rPr>
              <a:t>等方的な拡大縮小</a:t>
            </a:r>
            <a:r>
              <a:rPr lang="ja-JP" altLang="en-US" sz="2000" b="1" dirty="0">
                <a:solidFill>
                  <a:schemeClr val="bg1"/>
                </a:solidFill>
                <a:latin typeface="+mj-ea"/>
                <a:ea typeface="+mj-ea"/>
              </a:rPr>
              <a:t>によっても不変なすべての情報の合計」</a:t>
            </a:r>
            <a:endParaRPr lang="en-GB" sz="1200" b="1" dirty="0">
              <a:solidFill>
                <a:schemeClr val="bg1"/>
              </a:solidFill>
              <a:latin typeface="+mj-ea"/>
              <a:ea typeface="+mj-ea"/>
            </a:endParaRPr>
          </a:p>
          <a:p>
            <a:pPr marL="0" indent="0" algn="r">
              <a:buNone/>
            </a:pPr>
            <a:r>
              <a:rPr lang="en-GB" sz="1800" dirty="0">
                <a:solidFill>
                  <a:schemeClr val="bg1"/>
                </a:solidFill>
                <a:latin typeface="Lato" panose="020F0502020204030203" pitchFamily="34" charset="0"/>
              </a:rPr>
              <a:t>Small (1996: 6)</a:t>
            </a:r>
          </a:p>
          <a:p>
            <a:pPr marL="0" indent="0">
              <a:buNone/>
            </a:pPr>
            <a:endParaRPr lang="en-GB" dirty="0"/>
          </a:p>
        </p:txBody>
      </p:sp>
      <p:sp>
        <p:nvSpPr>
          <p:cNvPr id="6" name="Rectangle 5">
            <a:extLst>
              <a:ext uri="{FF2B5EF4-FFF2-40B4-BE49-F238E27FC236}">
                <a16:creationId xmlns:a16="http://schemas.microsoft.com/office/drawing/2014/main" id="{CD3AAD00-552C-429C-A1FB-D972856E8665}"/>
              </a:ext>
            </a:extLst>
          </p:cNvPr>
          <p:cNvSpPr/>
          <p:nvPr/>
        </p:nvSpPr>
        <p:spPr>
          <a:xfrm>
            <a:off x="838200" y="6462032"/>
            <a:ext cx="4034786" cy="230832"/>
          </a:xfrm>
          <a:prstGeom prst="rect">
            <a:avLst/>
          </a:prstGeom>
        </p:spPr>
        <p:txBody>
          <a:bodyPr wrap="square">
            <a:spAutoFit/>
          </a:bodyPr>
          <a:lstStyle/>
          <a:p>
            <a:r>
              <a:rPr lang="en-GB" sz="900" dirty="0">
                <a:solidFill>
                  <a:schemeClr val="bg1"/>
                </a:solidFill>
                <a:latin typeface="Lato" panose="020F0502020204030203" pitchFamily="34" charset="0"/>
              </a:rPr>
              <a:t>Small, C. (1996). </a:t>
            </a:r>
            <a:r>
              <a:rPr lang="en-GB" sz="900" i="1" dirty="0">
                <a:solidFill>
                  <a:schemeClr val="bg1"/>
                </a:solidFill>
                <a:latin typeface="Lato" panose="020F0502020204030203" pitchFamily="34" charset="0"/>
              </a:rPr>
              <a:t>The statistical theory of shape</a:t>
            </a:r>
            <a:r>
              <a:rPr lang="en-GB" sz="900" dirty="0">
                <a:solidFill>
                  <a:schemeClr val="bg1"/>
                </a:solidFill>
                <a:latin typeface="Lato" panose="020F0502020204030203" pitchFamily="34" charset="0"/>
              </a:rPr>
              <a:t>. New York: Springer.</a:t>
            </a:r>
          </a:p>
        </p:txBody>
      </p:sp>
      <p:sp>
        <p:nvSpPr>
          <p:cNvPr id="7" name="Oval 6">
            <a:extLst>
              <a:ext uri="{FF2B5EF4-FFF2-40B4-BE49-F238E27FC236}">
                <a16:creationId xmlns:a16="http://schemas.microsoft.com/office/drawing/2014/main" id="{50A11CE2-0DD4-415B-86DB-08CBF5BEBEBC}"/>
              </a:ext>
            </a:extLst>
          </p:cNvPr>
          <p:cNvSpPr/>
          <p:nvPr/>
        </p:nvSpPr>
        <p:spPr>
          <a:xfrm>
            <a:off x="7932598" y="4789959"/>
            <a:ext cx="408215" cy="408215"/>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a:extLst>
              <a:ext uri="{FF2B5EF4-FFF2-40B4-BE49-F238E27FC236}">
                <a16:creationId xmlns:a16="http://schemas.microsoft.com/office/drawing/2014/main" id="{65102AED-1BC0-4E70-814B-AFF9532A5524}"/>
              </a:ext>
            </a:extLst>
          </p:cNvPr>
          <p:cNvSpPr/>
          <p:nvPr/>
        </p:nvSpPr>
        <p:spPr>
          <a:xfrm>
            <a:off x="4336887" y="4634067"/>
            <a:ext cx="720000" cy="720000"/>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A160D938-2F9F-41E2-8CA1-553450B05EF7}"/>
              </a:ext>
            </a:extLst>
          </p:cNvPr>
          <p:cNvSpPr/>
          <p:nvPr/>
        </p:nvSpPr>
        <p:spPr>
          <a:xfrm>
            <a:off x="5915434" y="4713756"/>
            <a:ext cx="560619" cy="560619"/>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61773F99-8E99-4D42-897C-E1280804BC2E}"/>
              </a:ext>
            </a:extLst>
          </p:cNvPr>
          <p:cNvSpPr/>
          <p:nvPr/>
        </p:nvSpPr>
        <p:spPr>
          <a:xfrm>
            <a:off x="6653236" y="4442978"/>
            <a:ext cx="1102179" cy="1102179"/>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0FBEE1E8-B8AA-4A87-B398-8B5A716E7415}"/>
              </a:ext>
            </a:extLst>
          </p:cNvPr>
          <p:cNvSpPr/>
          <p:nvPr/>
        </p:nvSpPr>
        <p:spPr>
          <a:xfrm>
            <a:off x="3851187" y="4839898"/>
            <a:ext cx="308336" cy="308336"/>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88389E80-85E7-4FA5-AA85-925590286C78}"/>
              </a:ext>
            </a:extLst>
          </p:cNvPr>
          <p:cNvSpPr/>
          <p:nvPr/>
        </p:nvSpPr>
        <p:spPr>
          <a:xfrm>
            <a:off x="5234251" y="4742068"/>
            <a:ext cx="504000" cy="504000"/>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594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92A7896-1202-4761-8540-8B4270704B35}"/>
              </a:ext>
            </a:extLst>
          </p:cNvPr>
          <p:cNvSpPr/>
          <p:nvPr/>
        </p:nvSpPr>
        <p:spPr>
          <a:xfrm>
            <a:off x="0" y="-16329"/>
            <a:ext cx="6096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A640646-A40C-4423-BFF1-D44BFF704055}"/>
              </a:ext>
            </a:extLst>
          </p:cNvPr>
          <p:cNvSpPr>
            <a:spLocks noGrp="1"/>
          </p:cNvSpPr>
          <p:nvPr>
            <p:ph type="title"/>
          </p:nvPr>
        </p:nvSpPr>
        <p:spPr>
          <a:xfrm>
            <a:off x="838200" y="947057"/>
            <a:ext cx="10515600" cy="743631"/>
          </a:xfrm>
        </p:spPr>
        <p:txBody>
          <a:bodyPr>
            <a:normAutofit/>
          </a:bodyPr>
          <a:lstStyle/>
          <a:p>
            <a:r>
              <a:rPr lang="en-GB" sz="4000" dirty="0">
                <a:solidFill>
                  <a:schemeClr val="bg1"/>
                </a:solidFill>
                <a:latin typeface="Lato" panose="020F0502020204030203" pitchFamily="34" charset="0"/>
              </a:rPr>
              <a:t>Size as…</a:t>
            </a:r>
            <a:r>
              <a:rPr lang="ja-JP" altLang="en-US" sz="4000" dirty="0">
                <a:solidFill>
                  <a:schemeClr val="bg1"/>
                </a:solidFill>
                <a:latin typeface="Lato" panose="020F0502020204030203" pitchFamily="34" charset="0"/>
              </a:rPr>
              <a:t>　</a:t>
            </a:r>
            <a:r>
              <a:rPr lang="ja-JP" altLang="en-US" sz="2800" dirty="0">
                <a:solidFill>
                  <a:schemeClr val="bg1"/>
                </a:solidFill>
                <a:latin typeface="HG丸ｺﾞｼｯｸM-PRO" panose="020F0600000000000000" pitchFamily="50" charset="-128"/>
                <a:ea typeface="HG丸ｺﾞｼｯｸM-PRO" panose="020F0600000000000000" pitchFamily="50" charset="-128"/>
              </a:rPr>
              <a:t>サイズとは</a:t>
            </a:r>
            <a:r>
              <a:rPr lang="en-US" altLang="ja-JP" sz="2800" dirty="0">
                <a:solidFill>
                  <a:schemeClr val="bg1"/>
                </a:solidFill>
                <a:latin typeface="HG丸ｺﾞｼｯｸM-PRO" panose="020F0600000000000000" pitchFamily="50" charset="-128"/>
                <a:ea typeface="HG丸ｺﾞｼｯｸM-PRO" panose="020F0600000000000000" pitchFamily="50" charset="-128"/>
              </a:rPr>
              <a:t>…</a:t>
            </a:r>
            <a:endParaRPr lang="en-GB" sz="4000" dirty="0">
              <a:solidFill>
                <a:schemeClr val="bg1"/>
              </a:solidFill>
              <a:latin typeface="Lato" panose="020F0502020204030203" pitchFamily="34" charset="0"/>
            </a:endParaRPr>
          </a:p>
        </p:txBody>
      </p:sp>
      <p:sp>
        <p:nvSpPr>
          <p:cNvPr id="3" name="Content Placeholder 2">
            <a:extLst>
              <a:ext uri="{FF2B5EF4-FFF2-40B4-BE49-F238E27FC236}">
                <a16:creationId xmlns:a16="http://schemas.microsoft.com/office/drawing/2014/main" id="{4CF1BA95-B8C5-4826-83FF-65267F455473}"/>
              </a:ext>
            </a:extLst>
          </p:cNvPr>
          <p:cNvSpPr>
            <a:spLocks noGrp="1"/>
          </p:cNvSpPr>
          <p:nvPr>
            <p:ph idx="1"/>
          </p:nvPr>
        </p:nvSpPr>
        <p:spPr>
          <a:xfrm>
            <a:off x="838200" y="1975757"/>
            <a:ext cx="4419600" cy="4201206"/>
          </a:xfrm>
        </p:spPr>
        <p:txBody>
          <a:bodyPr/>
          <a:lstStyle/>
          <a:p>
            <a:pPr marL="0" indent="0">
              <a:buNone/>
            </a:pPr>
            <a:r>
              <a:rPr lang="en-GB" sz="2400" dirty="0">
                <a:solidFill>
                  <a:schemeClr val="bg1"/>
                </a:solidFill>
                <a:latin typeface="Lato" panose="020F0502020204030203" pitchFamily="34" charset="0"/>
              </a:rPr>
              <a:t>The…</a:t>
            </a:r>
          </a:p>
          <a:p>
            <a:pPr marL="0" indent="0" algn="ctr">
              <a:buNone/>
            </a:pPr>
            <a:endParaRPr lang="en-GB" sz="24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Length of an object?</a:t>
            </a:r>
          </a:p>
          <a:p>
            <a:pPr marL="0" indent="0" algn="ctr">
              <a:buNone/>
            </a:pPr>
            <a:endParaRPr lang="en-GB" sz="20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Weight of an object? </a:t>
            </a:r>
          </a:p>
          <a:p>
            <a:pPr marL="0" indent="0" algn="ctr">
              <a:buNone/>
            </a:pPr>
            <a:endParaRPr lang="en-GB" sz="20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Volume of an object?</a:t>
            </a:r>
          </a:p>
          <a:p>
            <a:pPr marL="0" indent="0" algn="ctr">
              <a:buNone/>
            </a:pPr>
            <a:endParaRPr lang="en-GB" sz="2400" dirty="0">
              <a:solidFill>
                <a:schemeClr val="bg1"/>
              </a:solidFill>
              <a:latin typeface="Lato" panose="020F0502020204030203" pitchFamily="34" charset="0"/>
            </a:endParaRPr>
          </a:p>
          <a:p>
            <a:pPr marL="0" indent="0" algn="ctr">
              <a:buNone/>
            </a:pPr>
            <a:endParaRPr lang="en-GB" sz="2400" dirty="0">
              <a:solidFill>
                <a:schemeClr val="bg1"/>
              </a:solidFill>
              <a:latin typeface="Lato" panose="020F0502020204030203" pitchFamily="34" charset="0"/>
            </a:endParaRPr>
          </a:p>
          <a:p>
            <a:pPr marL="0" indent="0" algn="ctr">
              <a:buNone/>
            </a:pPr>
            <a:endParaRPr lang="en-GB" sz="1200" dirty="0">
              <a:solidFill>
                <a:schemeClr val="bg1"/>
              </a:solidFill>
              <a:latin typeface="Lato" panose="020F0502020204030203" pitchFamily="34" charset="0"/>
            </a:endParaRPr>
          </a:p>
          <a:p>
            <a:pPr marL="0" indent="0">
              <a:buNone/>
            </a:pPr>
            <a:endParaRPr lang="en-GB" dirty="0"/>
          </a:p>
        </p:txBody>
      </p:sp>
      <p:pic>
        <p:nvPicPr>
          <p:cNvPr id="13" name="Picture 12">
            <a:extLst>
              <a:ext uri="{FF2B5EF4-FFF2-40B4-BE49-F238E27FC236}">
                <a16:creationId xmlns:a16="http://schemas.microsoft.com/office/drawing/2014/main" id="{C6D02CE1-2F40-4132-8225-058D1CC64B27}"/>
              </a:ext>
            </a:extLst>
          </p:cNvPr>
          <p:cNvPicPr>
            <a:picLocks noChangeAspect="1"/>
          </p:cNvPicPr>
          <p:nvPr/>
        </p:nvPicPr>
        <p:blipFill>
          <a:blip r:embed="rId2"/>
          <a:stretch>
            <a:fillRect/>
          </a:stretch>
        </p:blipFill>
        <p:spPr>
          <a:xfrm>
            <a:off x="7838431" y="3192130"/>
            <a:ext cx="2866727" cy="2718813"/>
          </a:xfrm>
          <a:prstGeom prst="rect">
            <a:avLst/>
          </a:prstGeom>
        </p:spPr>
      </p:pic>
      <p:sp>
        <p:nvSpPr>
          <p:cNvPr id="14" name="Rectangle 13">
            <a:extLst>
              <a:ext uri="{FF2B5EF4-FFF2-40B4-BE49-F238E27FC236}">
                <a16:creationId xmlns:a16="http://schemas.microsoft.com/office/drawing/2014/main" id="{CAA2B6EA-B2C7-4FB6-99E6-EB6795C1E813}"/>
              </a:ext>
            </a:extLst>
          </p:cNvPr>
          <p:cNvSpPr/>
          <p:nvPr/>
        </p:nvSpPr>
        <p:spPr>
          <a:xfrm>
            <a:off x="6223795" y="1975757"/>
            <a:ext cx="6096000" cy="1163395"/>
          </a:xfrm>
          <a:prstGeom prst="rect">
            <a:avLst/>
          </a:prstGeom>
        </p:spPr>
        <p:txBody>
          <a:bodyPr>
            <a:spAutoFit/>
          </a:bodyPr>
          <a:lstStyle/>
          <a:p>
            <a:pPr algn="ctr">
              <a:lnSpc>
                <a:spcPct val="95000"/>
              </a:lnSpc>
              <a:spcAft>
                <a:spcPts val="600"/>
              </a:spcAft>
            </a:pPr>
            <a:r>
              <a:rPr lang="en-GB" sz="2400" b="1" dirty="0">
                <a:solidFill>
                  <a:srgbClr val="008080"/>
                </a:solidFill>
                <a:latin typeface="Lato" panose="020F0502020204030203" pitchFamily="34" charset="0"/>
              </a:rPr>
              <a:t>Centroid size</a:t>
            </a:r>
            <a:r>
              <a:rPr lang="en-GB" sz="2400" dirty="0">
                <a:solidFill>
                  <a:srgbClr val="008080"/>
                </a:solidFill>
                <a:latin typeface="Lato" panose="020F0502020204030203" pitchFamily="34" charset="0"/>
              </a:rPr>
              <a:t>: square root of the summed </a:t>
            </a:r>
            <a:br>
              <a:rPr lang="en-GB" sz="2400" dirty="0">
                <a:solidFill>
                  <a:srgbClr val="008080"/>
                </a:solidFill>
                <a:latin typeface="Lato" panose="020F0502020204030203" pitchFamily="34" charset="0"/>
              </a:rPr>
            </a:br>
            <a:r>
              <a:rPr lang="en-GB" sz="2400" dirty="0">
                <a:solidFill>
                  <a:srgbClr val="008080"/>
                </a:solidFill>
                <a:latin typeface="Lato" panose="020F0502020204030203" pitchFamily="34" charset="0"/>
              </a:rPr>
              <a:t>squared lengths of the dashed lines</a:t>
            </a:r>
          </a:p>
          <a:p>
            <a:pPr algn="ctr">
              <a:lnSpc>
                <a:spcPct val="95000"/>
              </a:lnSpc>
            </a:pPr>
            <a:r>
              <a:rPr lang="ja-JP" altLang="en-US" sz="2000" b="1" dirty="0">
                <a:solidFill>
                  <a:srgbClr val="008080"/>
                </a:solidFill>
                <a:latin typeface="HG丸ｺﾞｼｯｸM-PRO" panose="020F0600000000000000" pitchFamily="50" charset="-128"/>
                <a:ea typeface="HG丸ｺﾞｼｯｸM-PRO" panose="020F0600000000000000" pitchFamily="50" charset="-128"/>
              </a:rPr>
              <a:t>セントロイド・サイズ</a:t>
            </a:r>
            <a:r>
              <a:rPr lang="ja-JP" altLang="en-US" sz="2000" dirty="0">
                <a:solidFill>
                  <a:srgbClr val="008080"/>
                </a:solidFill>
                <a:latin typeface="HG丸ｺﾞｼｯｸM-PRO" panose="020F0600000000000000" pitchFamily="50" charset="-128"/>
                <a:ea typeface="HG丸ｺﾞｼｯｸM-PRO" panose="020F0600000000000000" pitchFamily="50" charset="-128"/>
              </a:rPr>
              <a:t>＝√破線の平方距離の合計</a:t>
            </a:r>
            <a:endParaRPr lang="en-GB" sz="2400" dirty="0">
              <a:solidFill>
                <a:srgbClr val="008080"/>
              </a:solidFill>
              <a:latin typeface="Lato" panose="020F0502020204030203" pitchFamily="34" charset="0"/>
            </a:endParaRPr>
          </a:p>
        </p:txBody>
      </p:sp>
      <p:sp>
        <p:nvSpPr>
          <p:cNvPr id="15" name="Rectangle 14">
            <a:extLst>
              <a:ext uri="{FF2B5EF4-FFF2-40B4-BE49-F238E27FC236}">
                <a16:creationId xmlns:a16="http://schemas.microsoft.com/office/drawing/2014/main" id="{74AF17C0-7CF1-467D-955E-0296019F5003}"/>
              </a:ext>
            </a:extLst>
          </p:cNvPr>
          <p:cNvSpPr/>
          <p:nvPr/>
        </p:nvSpPr>
        <p:spPr>
          <a:xfrm>
            <a:off x="6148900" y="6428117"/>
            <a:ext cx="6043100" cy="369332"/>
          </a:xfrm>
          <a:prstGeom prst="rect">
            <a:avLst/>
          </a:prstGeom>
        </p:spPr>
        <p:txBody>
          <a:bodyPr wrap="square">
            <a:spAutoFit/>
          </a:bodyPr>
          <a:lstStyle/>
          <a:p>
            <a:pPr algn="ctr"/>
            <a:r>
              <a:rPr lang="en-GB" sz="900" dirty="0" err="1">
                <a:solidFill>
                  <a:srgbClr val="008080"/>
                </a:solidFill>
                <a:latin typeface="Lato" panose="020F0502020204030203" pitchFamily="34" charset="0"/>
              </a:rPr>
              <a:t>Mitteroecker</a:t>
            </a:r>
            <a:r>
              <a:rPr lang="en-GB" sz="900" dirty="0">
                <a:solidFill>
                  <a:srgbClr val="008080"/>
                </a:solidFill>
                <a:latin typeface="Lato" panose="020F0502020204030203" pitchFamily="34" charset="0"/>
              </a:rPr>
              <a:t>, P., Gunz, P., </a:t>
            </a:r>
            <a:r>
              <a:rPr lang="en-GB" sz="900" dirty="0" err="1">
                <a:solidFill>
                  <a:srgbClr val="008080"/>
                </a:solidFill>
                <a:latin typeface="Lato" panose="020F0502020204030203" pitchFamily="34" charset="0"/>
              </a:rPr>
              <a:t>Windhager</a:t>
            </a:r>
            <a:r>
              <a:rPr lang="en-GB" sz="900" dirty="0">
                <a:solidFill>
                  <a:srgbClr val="008080"/>
                </a:solidFill>
                <a:latin typeface="Lato" panose="020F0502020204030203" pitchFamily="34" charset="0"/>
              </a:rPr>
              <a:t>, S., Schaefer, K. (2013). A brief review of shape, form, and allometry in geometric morphometrics, with applications to human facial morphology. </a:t>
            </a:r>
            <a:r>
              <a:rPr lang="en-GB" sz="900" i="1" dirty="0" err="1">
                <a:solidFill>
                  <a:srgbClr val="008080"/>
                </a:solidFill>
                <a:latin typeface="Lato" panose="020F0502020204030203" pitchFamily="34" charset="0"/>
              </a:rPr>
              <a:t>Hysterix</a:t>
            </a:r>
            <a:r>
              <a:rPr lang="en-GB" sz="900" i="1" dirty="0">
                <a:solidFill>
                  <a:srgbClr val="008080"/>
                </a:solidFill>
                <a:latin typeface="Lato" panose="020F0502020204030203" pitchFamily="34" charset="0"/>
              </a:rPr>
              <a:t>, the Italian Journal of Mammalogy</a:t>
            </a:r>
            <a:r>
              <a:rPr lang="en-GB" sz="900" dirty="0">
                <a:solidFill>
                  <a:srgbClr val="008080"/>
                </a:solidFill>
                <a:latin typeface="Lato" panose="020F0502020204030203" pitchFamily="34" charset="0"/>
              </a:rPr>
              <a:t>. pp. 59-66.</a:t>
            </a:r>
          </a:p>
        </p:txBody>
      </p:sp>
      <p:pic>
        <p:nvPicPr>
          <p:cNvPr id="16" name="Graphic 15">
            <a:extLst>
              <a:ext uri="{FF2B5EF4-FFF2-40B4-BE49-F238E27FC236}">
                <a16:creationId xmlns:a16="http://schemas.microsoft.com/office/drawing/2014/main" id="{2C112AFD-E1CA-45D1-A927-BC377E5242C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466975" y="5498477"/>
            <a:ext cx="1162050" cy="929640"/>
          </a:xfrm>
          <a:prstGeom prst="rect">
            <a:avLst/>
          </a:prstGeom>
        </p:spPr>
      </p:pic>
    </p:spTree>
    <p:extLst>
      <p:ext uri="{BB962C8B-B14F-4D97-AF65-F5344CB8AC3E}">
        <p14:creationId xmlns:p14="http://schemas.microsoft.com/office/powerpoint/2010/main" val="3766138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03B203D-3BDA-479A-AB8D-43A329F23B74}"/>
              </a:ext>
            </a:extLst>
          </p:cNvPr>
          <p:cNvSpPr txBox="1"/>
          <p:nvPr/>
        </p:nvSpPr>
        <p:spPr>
          <a:xfrm>
            <a:off x="489857" y="3013501"/>
            <a:ext cx="11212286" cy="1492716"/>
          </a:xfrm>
          <a:prstGeom prst="rect">
            <a:avLst/>
          </a:prstGeom>
          <a:noFill/>
        </p:spPr>
        <p:txBody>
          <a:bodyPr wrap="square" rtlCol="0">
            <a:spAutoFit/>
          </a:bodyPr>
          <a:lstStyle/>
          <a:p>
            <a:pPr algn="ctr">
              <a:spcAft>
                <a:spcPts val="600"/>
              </a:spcAft>
            </a:pPr>
            <a:r>
              <a:rPr lang="en-GB" sz="5400" b="1" dirty="0">
                <a:solidFill>
                  <a:srgbClr val="008080"/>
                </a:solidFill>
                <a:latin typeface="Lato" panose="020F0502020204030203" pitchFamily="34" charset="0"/>
              </a:rPr>
              <a:t>Shape</a:t>
            </a:r>
            <a:r>
              <a:rPr lang="en-GB" sz="4800" dirty="0">
                <a:solidFill>
                  <a:srgbClr val="008080"/>
                </a:solidFill>
                <a:latin typeface="Lato" panose="020F0502020204030203" pitchFamily="34" charset="0"/>
              </a:rPr>
              <a:t>  </a:t>
            </a:r>
            <a:r>
              <a:rPr lang="en-GB" sz="4800" dirty="0">
                <a:solidFill>
                  <a:schemeClr val="bg2">
                    <a:lumMod val="50000"/>
                  </a:schemeClr>
                </a:solidFill>
                <a:latin typeface="Lato" panose="020F0502020204030203" pitchFamily="34" charset="0"/>
              </a:rPr>
              <a:t>+  </a:t>
            </a:r>
            <a:r>
              <a:rPr lang="en-GB" sz="5400" b="1" dirty="0">
                <a:solidFill>
                  <a:srgbClr val="008080"/>
                </a:solidFill>
                <a:latin typeface="Lato" panose="020F0502020204030203" pitchFamily="34" charset="0"/>
              </a:rPr>
              <a:t>Size</a:t>
            </a:r>
            <a:r>
              <a:rPr lang="en-GB" sz="4800" dirty="0">
                <a:solidFill>
                  <a:srgbClr val="008080"/>
                </a:solidFill>
                <a:latin typeface="Lato" panose="020F0502020204030203" pitchFamily="34" charset="0"/>
              </a:rPr>
              <a:t>  </a:t>
            </a:r>
            <a:r>
              <a:rPr lang="en-GB" sz="4800" dirty="0">
                <a:solidFill>
                  <a:schemeClr val="bg2">
                    <a:lumMod val="50000"/>
                  </a:schemeClr>
                </a:solidFill>
                <a:latin typeface="Lato" panose="020F0502020204030203" pitchFamily="34" charset="0"/>
              </a:rPr>
              <a:t>=  </a:t>
            </a:r>
            <a:r>
              <a:rPr lang="en-GB" sz="5400" b="1" dirty="0">
                <a:solidFill>
                  <a:srgbClr val="008080"/>
                </a:solidFill>
                <a:latin typeface="Lato" panose="020F0502020204030203" pitchFamily="34" charset="0"/>
              </a:rPr>
              <a:t>Form</a:t>
            </a:r>
          </a:p>
          <a:p>
            <a:pPr algn="ctr"/>
            <a:r>
              <a:rPr lang="ja-JP" altLang="en-US" sz="3200" dirty="0">
                <a:solidFill>
                  <a:srgbClr val="008080"/>
                </a:solidFill>
                <a:latin typeface="HG丸ｺﾞｼｯｸM-PRO" panose="020F0600000000000000" pitchFamily="50" charset="-128"/>
                <a:ea typeface="HG丸ｺﾞｼｯｸM-PRO" panose="020F0600000000000000" pitchFamily="50" charset="-128"/>
              </a:rPr>
              <a:t>かたち ＋ サイズ ＝ 形態</a:t>
            </a:r>
            <a:endParaRPr lang="en-GB" sz="4800" b="1" dirty="0">
              <a:solidFill>
                <a:srgbClr val="008080"/>
              </a:solidFill>
              <a:latin typeface="Lato" panose="020F0502020204030203" pitchFamily="34" charset="0"/>
            </a:endParaRPr>
          </a:p>
        </p:txBody>
      </p:sp>
    </p:spTree>
    <p:extLst>
      <p:ext uri="{BB962C8B-B14F-4D97-AF65-F5344CB8AC3E}">
        <p14:creationId xmlns:p14="http://schemas.microsoft.com/office/powerpoint/2010/main" val="3048773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C6A7-2526-4048-A9C4-21F63EFDB55F}"/>
              </a:ext>
            </a:extLst>
          </p:cNvPr>
          <p:cNvSpPr>
            <a:spLocks noGrp="1"/>
          </p:cNvSpPr>
          <p:nvPr>
            <p:ph type="title"/>
          </p:nvPr>
        </p:nvSpPr>
        <p:spPr/>
        <p:txBody>
          <a:bodyPr>
            <a:normAutofit/>
          </a:bodyPr>
          <a:lstStyle/>
          <a:p>
            <a:r>
              <a:rPr lang="en-GB" sz="4000" dirty="0">
                <a:solidFill>
                  <a:schemeClr val="bg2">
                    <a:lumMod val="50000"/>
                  </a:schemeClr>
                </a:solidFill>
                <a:latin typeface="Lato" panose="020F0502020204030203" pitchFamily="34" charset="0"/>
              </a:rPr>
              <a:t>Morphometrics 101</a:t>
            </a:r>
          </a:p>
        </p:txBody>
      </p:sp>
      <p:sp>
        <p:nvSpPr>
          <p:cNvPr id="3" name="Content Placeholder 2">
            <a:extLst>
              <a:ext uri="{FF2B5EF4-FFF2-40B4-BE49-F238E27FC236}">
                <a16:creationId xmlns:a16="http://schemas.microsoft.com/office/drawing/2014/main" id="{CC9DC08D-D85F-44A2-8C61-6B6D0B28AD29}"/>
              </a:ext>
            </a:extLst>
          </p:cNvPr>
          <p:cNvSpPr>
            <a:spLocks noGrp="1"/>
          </p:cNvSpPr>
          <p:nvPr>
            <p:ph idx="1"/>
          </p:nvPr>
        </p:nvSpPr>
        <p:spPr/>
        <p:txBody>
          <a:bodyPr>
            <a:normAutofit fontScale="92500" lnSpcReduction="20000"/>
          </a:bodyPr>
          <a:lstStyle/>
          <a:p>
            <a:pPr fontAlgn="base">
              <a:lnSpc>
                <a:spcPct val="120000"/>
              </a:lnSpc>
              <a:spcBef>
                <a:spcPts val="600"/>
              </a:spcBef>
              <a:spcAft>
                <a:spcPts val="600"/>
              </a:spcAft>
              <a:buClr>
                <a:schemeClr val="bg2">
                  <a:lumMod val="50000"/>
                </a:schemeClr>
              </a:buClr>
              <a:buSzPct val="100000"/>
              <a:buFont typeface="Wingdings" panose="05000000000000000000" pitchFamily="2" charset="2"/>
              <a:buChar char="§"/>
            </a:pPr>
            <a:r>
              <a:rPr lang="en-GB" kern="0" dirty="0">
                <a:solidFill>
                  <a:srgbClr val="008080"/>
                </a:solidFill>
                <a:latin typeface="Lato" panose="020F0502020204030203" pitchFamily="34" charset="0"/>
              </a:rPr>
              <a:t>First coined by Professor of Zoology (UCD) Robert </a:t>
            </a:r>
            <a:r>
              <a:rPr lang="en-GB" kern="0" dirty="0" err="1">
                <a:solidFill>
                  <a:srgbClr val="008080"/>
                </a:solidFill>
                <a:latin typeface="Lato" panose="020F0502020204030203" pitchFamily="34" charset="0"/>
              </a:rPr>
              <a:t>Blackith</a:t>
            </a:r>
            <a:r>
              <a:rPr lang="en-GB" kern="0" dirty="0">
                <a:solidFill>
                  <a:srgbClr val="008080"/>
                </a:solidFill>
                <a:latin typeface="Lato" panose="020F0502020204030203" pitchFamily="34" charset="0"/>
              </a:rPr>
              <a:t> in 1957</a:t>
            </a:r>
          </a:p>
          <a:p>
            <a:pPr fontAlgn="base">
              <a:lnSpc>
                <a:spcPct val="120000"/>
              </a:lnSpc>
              <a:spcBef>
                <a:spcPts val="600"/>
              </a:spcBef>
              <a:spcAft>
                <a:spcPts val="600"/>
              </a:spcAft>
              <a:buClr>
                <a:schemeClr val="bg2">
                  <a:lumMod val="50000"/>
                </a:schemeClr>
              </a:buClr>
              <a:buSzPct val="100000"/>
              <a:buFont typeface="Wingdings" panose="05000000000000000000" pitchFamily="2" charset="2"/>
              <a:buChar char="§"/>
            </a:pPr>
            <a:r>
              <a:rPr lang="en-GB" kern="0" dirty="0">
                <a:solidFill>
                  <a:srgbClr val="008080"/>
                </a:solidFill>
                <a:latin typeface="Lato" panose="020F0502020204030203" pitchFamily="34" charset="0"/>
              </a:rPr>
              <a:t>Quantitative study of shape, shape variation and shape covariation</a:t>
            </a:r>
            <a:br>
              <a:rPr lang="en-GB" kern="0" dirty="0">
                <a:solidFill>
                  <a:srgbClr val="008080"/>
                </a:solidFill>
                <a:latin typeface="Lato" panose="020F0502020204030203" pitchFamily="34" charset="0"/>
              </a:rPr>
            </a:br>
            <a:r>
              <a:rPr lang="ja-JP" altLang="en-US" sz="1900" dirty="0">
                <a:solidFill>
                  <a:srgbClr val="008080"/>
                </a:solidFill>
                <a:latin typeface="HG丸ｺﾞｼｯｸM-PRO" panose="020F0600000000000000" pitchFamily="50" charset="-128"/>
                <a:ea typeface="HG丸ｺﾞｼｯｸM-PRO" panose="020F0600000000000000" pitchFamily="50" charset="-128"/>
              </a:rPr>
              <a:t>かたち、その変化・共変動の定量的研究</a:t>
            </a:r>
            <a:endParaRPr lang="en-GB" kern="0" dirty="0">
              <a:solidFill>
                <a:srgbClr val="008080"/>
              </a:solidFill>
              <a:latin typeface="Lato" panose="020F0502020204030203" pitchFamily="34" charset="0"/>
            </a:endParaRPr>
          </a:p>
          <a:p>
            <a:pPr fontAlgn="base">
              <a:lnSpc>
                <a:spcPct val="120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chemeClr val="bg2">
                    <a:lumMod val="50000"/>
                  </a:schemeClr>
                </a:solidFill>
                <a:latin typeface="Lato" panose="020F0502020204030203" pitchFamily="34" charset="0"/>
              </a:rPr>
              <a:t>Two types of morphometric studies:</a:t>
            </a:r>
          </a:p>
          <a:p>
            <a:pPr marL="774900" lvl="1" indent="-342900" fontAlgn="base">
              <a:lnSpc>
                <a:spcPct val="120000"/>
              </a:lnSpc>
              <a:spcBef>
                <a:spcPts val="600"/>
              </a:spcBef>
              <a:spcAft>
                <a:spcPts val="600"/>
              </a:spcAft>
              <a:buClr>
                <a:schemeClr val="bg2">
                  <a:lumMod val="50000"/>
                </a:schemeClr>
              </a:buClr>
              <a:buSzPct val="100000"/>
              <a:buFont typeface="Wingdings" panose="05000000000000000000" pitchFamily="2" charset="2"/>
              <a:buChar char="§"/>
            </a:pPr>
            <a:r>
              <a:rPr lang="en-GB" b="1" kern="0" dirty="0">
                <a:solidFill>
                  <a:srgbClr val="008080"/>
                </a:solidFill>
                <a:latin typeface="Lato" panose="020F0502020204030203" pitchFamily="34" charset="0"/>
              </a:rPr>
              <a:t>Traditional morphometrics </a:t>
            </a:r>
            <a:r>
              <a:rPr lang="en-GB" kern="0" dirty="0">
                <a:solidFill>
                  <a:schemeClr val="bg2">
                    <a:lumMod val="50000"/>
                  </a:schemeClr>
                </a:solidFill>
                <a:latin typeface="Lato" panose="020F0502020204030203" pitchFamily="34" charset="0"/>
              </a:rPr>
              <a:t>(length measurements, angles, ratios…)</a:t>
            </a:r>
            <a:br>
              <a:rPr lang="en-GB" kern="0" dirty="0">
                <a:solidFill>
                  <a:schemeClr val="bg2">
                    <a:lumMod val="50000"/>
                  </a:schemeClr>
                </a:solidFill>
                <a:latin typeface="Lato" panose="020F0502020204030203" pitchFamily="34" charset="0"/>
              </a:rPr>
            </a:br>
            <a:r>
              <a:rPr lang="ja-JP" altLang="en-US" sz="1900" dirty="0">
                <a:solidFill>
                  <a:srgbClr val="008080"/>
                </a:solidFill>
                <a:latin typeface="HG丸ｺﾞｼｯｸM-PRO" panose="020F0600000000000000" pitchFamily="50" charset="-128"/>
                <a:ea typeface="HG丸ｺﾞｼｯｸM-PRO" panose="020F0600000000000000" pitchFamily="50" charset="-128"/>
              </a:rPr>
              <a:t>伝統的形態測定学</a:t>
            </a:r>
            <a:r>
              <a:rPr lang="ja-JP" altLang="en-US" sz="1900" kern="0" dirty="0">
                <a:solidFill>
                  <a:schemeClr val="bg2">
                    <a:lumMod val="50000"/>
                  </a:schemeClr>
                </a:solidFill>
                <a:latin typeface="HG丸ｺﾞｼｯｸM-PRO" panose="020F0600000000000000" pitchFamily="50" charset="-128"/>
                <a:ea typeface="HG丸ｺﾞｼｯｸM-PRO" panose="020F0600000000000000" pitchFamily="50" charset="-128"/>
              </a:rPr>
              <a:t>（距離計測・角度・比</a:t>
            </a:r>
            <a:r>
              <a:rPr lang="en-US" altLang="ja-JP" sz="1900" kern="0" dirty="0">
                <a:solidFill>
                  <a:schemeClr val="bg2">
                    <a:lumMod val="50000"/>
                  </a:schemeClr>
                </a:solidFill>
                <a:latin typeface="HG丸ｺﾞｼｯｸM-PRO" panose="020F0600000000000000" pitchFamily="50" charset="-128"/>
                <a:ea typeface="HG丸ｺﾞｼｯｸM-PRO" panose="020F0600000000000000" pitchFamily="50" charset="-128"/>
              </a:rPr>
              <a:t>...</a:t>
            </a:r>
            <a:r>
              <a:rPr lang="ja-JP" altLang="en-US" sz="1900" kern="0" dirty="0">
                <a:solidFill>
                  <a:schemeClr val="bg2">
                    <a:lumMod val="50000"/>
                  </a:schemeClr>
                </a:solidFill>
                <a:latin typeface="HG丸ｺﾞｼｯｸM-PRO" panose="020F0600000000000000" pitchFamily="50" charset="-128"/>
                <a:ea typeface="HG丸ｺﾞｼｯｸM-PRO" panose="020F0600000000000000" pitchFamily="50" charset="-128"/>
              </a:rPr>
              <a:t>）</a:t>
            </a:r>
            <a:endParaRPr lang="en-GB" sz="2200" kern="0" dirty="0">
              <a:solidFill>
                <a:schemeClr val="bg2">
                  <a:lumMod val="50000"/>
                </a:schemeClr>
              </a:solidFill>
              <a:latin typeface="HG丸ｺﾞｼｯｸM-PRO" panose="020F0600000000000000" pitchFamily="50" charset="-128"/>
              <a:ea typeface="HG丸ｺﾞｼｯｸM-PRO" panose="020F0600000000000000" pitchFamily="50" charset="-128"/>
            </a:endParaRPr>
          </a:p>
          <a:p>
            <a:pPr marL="774900" lvl="1" indent="-342900" fontAlgn="base">
              <a:lnSpc>
                <a:spcPct val="120000"/>
              </a:lnSpc>
              <a:spcBef>
                <a:spcPts val="0"/>
              </a:spcBef>
              <a:spcAft>
                <a:spcPts val="600"/>
              </a:spcAft>
              <a:buClr>
                <a:schemeClr val="bg2">
                  <a:lumMod val="50000"/>
                </a:schemeClr>
              </a:buClr>
              <a:buSzPct val="100000"/>
              <a:buFont typeface="Wingdings" panose="05000000000000000000" pitchFamily="2" charset="2"/>
              <a:buChar char="§"/>
            </a:pPr>
            <a:r>
              <a:rPr lang="en-GB" b="1" kern="0" dirty="0">
                <a:solidFill>
                  <a:srgbClr val="008080"/>
                </a:solidFill>
                <a:latin typeface="Lato" panose="020F0502020204030203" pitchFamily="34" charset="0"/>
              </a:rPr>
              <a:t>Geometric morphometrics </a:t>
            </a:r>
            <a:r>
              <a:rPr lang="en-GB" kern="0" dirty="0">
                <a:solidFill>
                  <a:srgbClr val="008080"/>
                </a:solidFill>
                <a:latin typeface="Lato" panose="020F0502020204030203" pitchFamily="34" charset="0"/>
              </a:rPr>
              <a:t>or</a:t>
            </a:r>
            <a:r>
              <a:rPr lang="en-GB" b="1" kern="0" dirty="0">
                <a:solidFill>
                  <a:srgbClr val="008080"/>
                </a:solidFill>
                <a:latin typeface="Lato" panose="020F0502020204030203" pitchFamily="34" charset="0"/>
              </a:rPr>
              <a:t> GMM</a:t>
            </a:r>
            <a:r>
              <a:rPr lang="en-GB" b="1" kern="0" dirty="0">
                <a:solidFill>
                  <a:schemeClr val="accent6"/>
                </a:solidFill>
                <a:latin typeface="Lato" panose="020F0502020204030203" pitchFamily="34" charset="0"/>
              </a:rPr>
              <a:t>  </a:t>
            </a:r>
            <a:r>
              <a:rPr lang="en-GB" kern="0" dirty="0">
                <a:solidFill>
                  <a:schemeClr val="bg2">
                    <a:lumMod val="50000"/>
                  </a:schemeClr>
                </a:solidFill>
                <a:latin typeface="Lato" panose="020F0502020204030203" pitchFamily="34" charset="0"/>
              </a:rPr>
              <a:t>(landmarks, outlines, curves, surfaces…)</a:t>
            </a:r>
            <a:br>
              <a:rPr lang="en-GB" kern="0" dirty="0">
                <a:solidFill>
                  <a:schemeClr val="bg2">
                    <a:lumMod val="50000"/>
                  </a:schemeClr>
                </a:solidFill>
                <a:latin typeface="Lato" panose="020F0502020204030203" pitchFamily="34" charset="0"/>
              </a:rPr>
            </a:br>
            <a:r>
              <a:rPr lang="ja-JP" altLang="en-US" sz="1900" dirty="0">
                <a:solidFill>
                  <a:srgbClr val="008080"/>
                </a:solidFill>
                <a:latin typeface="HG丸ｺﾞｼｯｸM-PRO" panose="020F0600000000000000" pitchFamily="50" charset="-128"/>
                <a:ea typeface="HG丸ｺﾞｼｯｸM-PRO" panose="020F0600000000000000" pitchFamily="50" charset="-128"/>
              </a:rPr>
              <a:t>幾何形態測定学</a:t>
            </a:r>
            <a:r>
              <a:rPr lang="ja-JP" altLang="en-US" sz="1900" kern="0" dirty="0">
                <a:solidFill>
                  <a:schemeClr val="bg2">
                    <a:lumMod val="50000"/>
                  </a:schemeClr>
                </a:solidFill>
                <a:latin typeface="HG丸ｺﾞｼｯｸM-PRO" panose="020F0600000000000000" pitchFamily="50" charset="-128"/>
                <a:ea typeface="HG丸ｺﾞｼｯｸM-PRO" panose="020F0600000000000000" pitchFamily="50" charset="-128"/>
              </a:rPr>
              <a:t>（ランドマーク・アウトライン・曲線・サーフェイス</a:t>
            </a:r>
            <a:r>
              <a:rPr lang="en-US" altLang="ja-JP" sz="1900" kern="0" dirty="0">
                <a:solidFill>
                  <a:schemeClr val="bg2">
                    <a:lumMod val="50000"/>
                  </a:schemeClr>
                </a:solidFill>
                <a:latin typeface="HG丸ｺﾞｼｯｸM-PRO" panose="020F0600000000000000" pitchFamily="50" charset="-128"/>
                <a:ea typeface="HG丸ｺﾞｼｯｸM-PRO" panose="020F0600000000000000" pitchFamily="50" charset="-128"/>
              </a:rPr>
              <a:t>...</a:t>
            </a:r>
            <a:r>
              <a:rPr lang="ja-JP" altLang="en-US" sz="1900" kern="0" dirty="0">
                <a:solidFill>
                  <a:schemeClr val="bg2">
                    <a:lumMod val="50000"/>
                  </a:schemeClr>
                </a:solidFill>
                <a:latin typeface="HG丸ｺﾞｼｯｸM-PRO" panose="020F0600000000000000" pitchFamily="50" charset="-128"/>
                <a:ea typeface="HG丸ｺﾞｼｯｸM-PRO" panose="020F0600000000000000" pitchFamily="50" charset="-128"/>
              </a:rPr>
              <a:t>）</a:t>
            </a:r>
            <a:endParaRPr lang="en-GB" sz="2200" kern="0" dirty="0">
              <a:solidFill>
                <a:srgbClr val="000000"/>
              </a:solidFill>
              <a:latin typeface="Lato" panose="020F0502020204030203" pitchFamily="34" charset="0"/>
            </a:endParaRPr>
          </a:p>
          <a:p>
            <a:pPr fontAlgn="base">
              <a:lnSpc>
                <a:spcPct val="120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chemeClr val="bg2">
                    <a:lumMod val="50000"/>
                  </a:schemeClr>
                </a:solidFill>
                <a:latin typeface="Lato" panose="020F0502020204030203" pitchFamily="34" charset="0"/>
              </a:rPr>
              <a:t>Note: Geometric Morphometrics </a:t>
            </a:r>
            <a:r>
              <a:rPr lang="en-GB" dirty="0">
                <a:solidFill>
                  <a:schemeClr val="bg2">
                    <a:lumMod val="50000"/>
                  </a:schemeClr>
                </a:solidFill>
                <a:latin typeface="Lato" panose="020F0502020204030203" pitchFamily="34" charset="0"/>
              </a:rPr>
              <a:t>≯ Traditional Morphometrics</a:t>
            </a:r>
            <a:endParaRPr lang="en-GB" dirty="0">
              <a:latin typeface="Lato" panose="020F0502020204030203" pitchFamily="34" charset="0"/>
            </a:endParaRPr>
          </a:p>
        </p:txBody>
      </p:sp>
    </p:spTree>
    <p:extLst>
      <p:ext uri="{BB962C8B-B14F-4D97-AF65-F5344CB8AC3E}">
        <p14:creationId xmlns:p14="http://schemas.microsoft.com/office/powerpoint/2010/main" val="754783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956</TotalTime>
  <Words>3712</Words>
  <Application>Microsoft Office PowerPoint</Application>
  <PresentationFormat>Widescreen</PresentationFormat>
  <Paragraphs>285</Paragraphs>
  <Slides>41</Slides>
  <Notes>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41</vt:i4>
      </vt:variant>
    </vt:vector>
  </HeadingPairs>
  <TitlesOfParts>
    <vt:vector size="54" baseType="lpstr">
      <vt:lpstr>HG丸ｺﾞｼｯｸM-PRO</vt:lpstr>
      <vt:lpstr>游ゴシック</vt:lpstr>
      <vt:lpstr>游ゴシック Light</vt:lpstr>
      <vt:lpstr>游ゴシック Medium</vt:lpstr>
      <vt:lpstr>Arial</vt:lpstr>
      <vt:lpstr>Calibri</vt:lpstr>
      <vt:lpstr>Calibri Light</vt:lpstr>
      <vt:lpstr>Courier New</vt:lpstr>
      <vt:lpstr>Lato</vt:lpstr>
      <vt:lpstr>Lato Black</vt:lpstr>
      <vt:lpstr>Lato Light</vt:lpstr>
      <vt:lpstr>Wingdings</vt:lpstr>
      <vt:lpstr>Office Theme</vt:lpstr>
      <vt:lpstr>PowerPoint Presentation</vt:lpstr>
      <vt:lpstr>Welcome!</vt:lpstr>
      <vt:lpstr>PowerPoint Presentation</vt:lpstr>
      <vt:lpstr>PowerPoint Presentation</vt:lpstr>
      <vt:lpstr>What is shape?</vt:lpstr>
      <vt:lpstr>Shape as…　かたちとは…</vt:lpstr>
      <vt:lpstr>Size as…　サイズとは…</vt:lpstr>
      <vt:lpstr>PowerPoint Presentation</vt:lpstr>
      <vt:lpstr>Morphometrics 101</vt:lpstr>
      <vt:lpstr>GMM advantages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GMM in the R Environment</vt:lpstr>
      <vt:lpstr>PowerPoint Presentation</vt:lpstr>
      <vt:lpstr>PowerPoint Presentation</vt:lpstr>
      <vt:lpstr>PowerPoint Presentation</vt:lpstr>
      <vt:lpstr>Generalised Procrustes Analysis (GPA) 　　　　　　　　　　　　　　　　　一般化プロクラステス分析</vt:lpstr>
      <vt:lpstr>Generalised Procrustes Analysis (GPA)</vt:lpstr>
      <vt:lpstr>Who was Procrustes?</vt:lpstr>
      <vt:lpstr>PowerPoint Presentation</vt:lpstr>
      <vt:lpstr>PowerPoint Presentation</vt:lpstr>
      <vt:lpstr>PowerPoint Presentation</vt:lpstr>
      <vt:lpstr>PowerPoint Presentation</vt:lpstr>
      <vt:lpstr>PowerPoint Presentation</vt:lpstr>
      <vt:lpstr>PowerPoint Presentation</vt:lpstr>
      <vt:lpstr>A quick note on outline-based analyses 　　　　　　　　　　　　アウトライン分析の概要</vt:lpstr>
      <vt:lpstr>Concluding Remarks: Future Directions 　　　　　　　　　　　　　　　　　　　　　　　まとめと展望</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Hoggard</dc:creator>
  <cp:lastModifiedBy>Christian Hoggard</cp:lastModifiedBy>
  <cp:revision>52</cp:revision>
  <dcterms:created xsi:type="dcterms:W3CDTF">2020-04-20T08:51:39Z</dcterms:created>
  <dcterms:modified xsi:type="dcterms:W3CDTF">2020-05-01T08:11:13Z</dcterms:modified>
</cp:coreProperties>
</file>

<file path=docProps/thumbnail.jpeg>
</file>